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31" r:id="rId1"/>
  </p:sldMasterIdLst>
  <p:notesMasterIdLst>
    <p:notesMasterId r:id="rId15"/>
  </p:notesMasterIdLst>
  <p:handoutMasterIdLst>
    <p:handoutMasterId r:id="rId16"/>
  </p:handoutMasterIdLst>
  <p:sldIdLst>
    <p:sldId id="588" r:id="rId2"/>
    <p:sldId id="670" r:id="rId3"/>
    <p:sldId id="723" r:id="rId4"/>
    <p:sldId id="725" r:id="rId5"/>
    <p:sldId id="593" r:id="rId6"/>
    <p:sldId id="713" r:id="rId7"/>
    <p:sldId id="727" r:id="rId8"/>
    <p:sldId id="722" r:id="rId9"/>
    <p:sldId id="726" r:id="rId10"/>
    <p:sldId id="679" r:id="rId11"/>
    <p:sldId id="634" r:id="rId12"/>
    <p:sldId id="721" r:id="rId13"/>
    <p:sldId id="708" r:id="rId14"/>
  </p:sldIdLst>
  <p:sldSz cx="10801350" cy="6869113"/>
  <p:notesSz cx="9852025" cy="67214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1pPr>
    <a:lvl2pPr marL="543565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2pPr>
    <a:lvl3pPr marL="1087135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3pPr>
    <a:lvl4pPr marL="1630698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4pPr>
    <a:lvl5pPr marL="2174265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+mn-cs"/>
      </a:defRPr>
    </a:lvl5pPr>
    <a:lvl6pPr marL="2717828" algn="l" defTabSz="1087135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6pPr>
    <a:lvl7pPr marL="3261395" algn="l" defTabSz="1087135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7pPr>
    <a:lvl8pPr marL="3804958" algn="l" defTabSz="1087135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8pPr>
    <a:lvl9pPr marL="4348528" algn="l" defTabSz="1087135" rtl="0" eaLnBrk="1" latinLnBrk="0" hangingPunct="1">
      <a:defRPr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9713379-D657-443E-87B2-AB407100CF89}">
          <p14:sldIdLst>
            <p14:sldId id="588"/>
            <p14:sldId id="670"/>
            <p14:sldId id="723"/>
            <p14:sldId id="725"/>
            <p14:sldId id="593"/>
            <p14:sldId id="713"/>
            <p14:sldId id="727"/>
            <p14:sldId id="722"/>
            <p14:sldId id="726"/>
            <p14:sldId id="679"/>
            <p14:sldId id="634"/>
            <p14:sldId id="721"/>
            <p14:sldId id="70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4">
          <p15:clr>
            <a:srgbClr val="A4A3A4"/>
          </p15:clr>
        </p15:guide>
        <p15:guide id="2" pos="34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395"/>
    <a:srgbClr val="CAFBED"/>
    <a:srgbClr val="D8124A"/>
    <a:srgbClr val="5488C7"/>
    <a:srgbClr val="05AECD"/>
    <a:srgbClr val="DF4E38"/>
    <a:srgbClr val="CC9900"/>
    <a:srgbClr val="009DD9"/>
    <a:srgbClr val="CFE2F4"/>
    <a:srgbClr val="CC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9880" autoAdjust="0"/>
  </p:normalViewPr>
  <p:slideViewPr>
    <p:cSldViewPr snapToGrid="0">
      <p:cViewPr varScale="1">
        <p:scale>
          <a:sx n="113" d="100"/>
          <a:sy n="113" d="100"/>
        </p:scale>
        <p:origin x="924" y="102"/>
      </p:cViewPr>
      <p:guideLst>
        <p:guide orient="horz" pos="2164"/>
        <p:guide pos="34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50400" cy="504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defRPr>
            </a:pPr>
            <a:r>
              <a:rPr lang="ru-RU" sz="200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Производство алкогольной продукции </a:t>
            </a:r>
          </a:p>
          <a:p>
            <a:pPr>
              <a:defRPr sz="2000">
                <a:latin typeface="PT Astra Serif" panose="020A0603040505020204" pitchFamily="18" charset="-52"/>
                <a:ea typeface="PT Astra Serif" panose="020A0603040505020204" pitchFamily="18" charset="-52"/>
              </a:defRPr>
            </a:pPr>
            <a:r>
              <a:rPr lang="ru-RU" sz="200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в 2021-2023гг </a:t>
            </a:r>
          </a:p>
          <a:p>
            <a:pPr>
              <a:defRPr sz="2000">
                <a:latin typeface="PT Astra Serif" panose="020A0603040505020204" pitchFamily="18" charset="-52"/>
                <a:ea typeface="PT Astra Serif" panose="020A0603040505020204" pitchFamily="18" charset="-52"/>
              </a:defRPr>
            </a:pPr>
            <a:r>
              <a:rPr lang="ru-RU" sz="120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в тысячах декалитров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PT Astra Serif" panose="020A0603040505020204" pitchFamily="18" charset="-52"/>
                    <a:ea typeface="PT Astra Serif" panose="020A0603040505020204" pitchFamily="18" charset="-52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Пиво, пивные напитки</c:v>
                </c:pt>
                <c:pt idx="1">
                  <c:v>Маркируемый алкоголь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15444</c:v>
                </c:pt>
                <c:pt idx="1">
                  <c:v>1825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BA-42DB-8015-F5AB4034C2C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PT Astra Serif" panose="020A0603040505020204" pitchFamily="18" charset="-52"/>
                    <a:ea typeface="PT Astra Serif" panose="020A0603040505020204" pitchFamily="18" charset="-52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Пиво, пивные напитки</c:v>
                </c:pt>
                <c:pt idx="1">
                  <c:v>Маркируемый алкоголь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15520</c:v>
                </c:pt>
                <c:pt idx="1">
                  <c:v>2562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3BA-42DB-8015-F5AB4034C2C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PT Astra Serif" panose="020A0603040505020204" pitchFamily="18" charset="-52"/>
                    <a:ea typeface="PT Astra Serif" panose="020A0603040505020204" pitchFamily="18" charset="-52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Пиво, пивные напитки</c:v>
                </c:pt>
                <c:pt idx="1">
                  <c:v>Маркируемый алкоголь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17092</c:v>
                </c:pt>
                <c:pt idx="1">
                  <c:v>1607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3BA-42DB-8015-F5AB4034C2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0987624"/>
        <c:axId val="231294560"/>
      </c:barChart>
      <c:catAx>
        <c:axId val="130987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defRPr>
            </a:pPr>
            <a:endParaRPr lang="ru-RU"/>
          </a:p>
        </c:txPr>
        <c:crossAx val="231294560"/>
        <c:crosses val="autoZero"/>
        <c:auto val="1"/>
        <c:lblAlgn val="ctr"/>
        <c:lblOffset val="100"/>
        <c:noMultiLvlLbl val="0"/>
      </c:catAx>
      <c:valAx>
        <c:axId val="23129456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987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>
      <a:outerShdw blurRad="50800" dist="38100" dir="2700000" algn="tl" rotWithShape="0">
        <a:prstClr val="black">
          <a:alpha val="38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122315640400602"/>
          <c:y val="7.9778752828225122E-2"/>
          <c:w val="0.64456403192134426"/>
          <c:h val="0.818638049210813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алкомаркетов в Томской области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PT Astra Serif" panose="020A0603040505020204" pitchFamily="18" charset="-52"/>
                    <a:ea typeface="PT Astra Serif" panose="020A0603040505020204" pitchFamily="18" charset="-52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2020 г.</c:v>
                </c:pt>
                <c:pt idx="1">
                  <c:v>2021 г.</c:v>
                </c:pt>
                <c:pt idx="2">
                  <c:v>2022 г.</c:v>
                </c:pt>
                <c:pt idx="3">
                  <c:v>2023 г.</c:v>
                </c:pt>
                <c:pt idx="4">
                  <c:v>на 28.02.2024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36</c:v>
                </c:pt>
                <c:pt idx="1">
                  <c:v>59</c:v>
                </c:pt>
                <c:pt idx="2">
                  <c:v>101</c:v>
                </c:pt>
                <c:pt idx="3">
                  <c:v>230</c:v>
                </c:pt>
                <c:pt idx="4">
                  <c:v>238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1DE-4EDB-A1BF-E9CE7313BC3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9"/>
        <c:overlap val="100"/>
        <c:axId val="227006920"/>
        <c:axId val="227007312"/>
      </c:barChart>
      <c:catAx>
        <c:axId val="227006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defRPr>
            </a:pPr>
            <a:endParaRPr lang="ru-RU"/>
          </a:p>
        </c:txPr>
        <c:crossAx val="227007312"/>
        <c:crosses val="autoZero"/>
        <c:auto val="1"/>
        <c:lblAlgn val="ctr"/>
        <c:lblOffset val="100"/>
        <c:noMultiLvlLbl val="0"/>
      </c:catAx>
      <c:valAx>
        <c:axId val="2270073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700692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800" b="1" i="0" u="none" strike="noStrike" kern="1200" baseline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>
          <a:latin typeface="PT Astra Serif" panose="020A0603040505020204" pitchFamily="18" charset="-52"/>
          <a:ea typeface="PT Astra Serif" panose="020A0603040505020204" pitchFamily="18" charset="-52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8A3419-BEDF-447A-840F-5DC532A305F5}" type="doc">
      <dgm:prSet loTypeId="urn:microsoft.com/office/officeart/2005/8/layout/vList2" loCatId="list" qsTypeId="urn:microsoft.com/office/officeart/2005/8/quickstyle/simple4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EF893D8C-466B-49D1-A8EE-4F826DD09852}">
      <dgm:prSet phldrT="[Текст]" custT="1"/>
      <dgm:spPr/>
      <dgm:t>
        <a:bodyPr/>
        <a:lstStyle/>
        <a:p>
          <a:pPr algn="ctr"/>
          <a:r>
            <a:rPr lang="ru-RU" sz="1900" b="1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Общественный контроль за соблюдением настоящего Федерального закона (ст. 24)</a:t>
          </a:r>
          <a:endParaRPr lang="ru-RU" sz="1900" b="1" i="1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</dgm:t>
    </dgm:pt>
    <dgm:pt modelId="{30FE29D1-90E7-4BDD-A954-842A67AB0E02}" type="sibTrans" cxnId="{43198F8D-111B-4A95-9193-0339113BEBE6}">
      <dgm:prSet/>
      <dgm:spPr/>
      <dgm:t>
        <a:bodyPr/>
        <a:lstStyle/>
        <a:p>
          <a:endParaRPr lang="ru-RU"/>
        </a:p>
      </dgm:t>
    </dgm:pt>
    <dgm:pt modelId="{FA402591-B0D4-4C40-89E6-C222CF25A0D1}" type="parTrans" cxnId="{43198F8D-111B-4A95-9193-0339113BEBE6}">
      <dgm:prSet/>
      <dgm:spPr/>
      <dgm:t>
        <a:bodyPr/>
        <a:lstStyle/>
        <a:p>
          <a:endParaRPr lang="ru-RU"/>
        </a:p>
      </dgm:t>
    </dgm:pt>
    <dgm:pt modelId="{EB878689-78CE-4BD0-A7D0-699E9A4FBE4A}">
      <dgm:prSet custT="1"/>
      <dgm:spPr/>
      <dgm:t>
        <a:bodyPr/>
        <a:lstStyle/>
        <a:p>
          <a:pPr algn="just">
            <a:lnSpc>
              <a:spcPct val="100000"/>
            </a:lnSpc>
            <a:spcBef>
              <a:spcPts val="600"/>
            </a:spcBef>
            <a:buFont typeface="Arial" panose="020B0604020202020204" pitchFamily="34" charset="0"/>
            <a:buChar char="•"/>
          </a:pPr>
          <a:r>
            <a:rPr lang="ru-RU" sz="1800" b="1" u="sng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В целях анализа возможных социально-экономических последствий законодательных инициатив по вопросам регулирования</a:t>
          </a:r>
          <a:r>
            <a:rPr lang="ru-RU" sz="1800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производства и оборота этилового спирта, алкогольной и спиртосодержащей продукции, практики применения законодательства и разработки соответствующих рекомендаций </a:t>
          </a:r>
          <a:r>
            <a:rPr lang="ru-RU" sz="1800" b="1" u="sng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могут создаваться консультативно-экспертные советы</a:t>
          </a:r>
          <a:r>
            <a:rPr lang="ru-RU" sz="1800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при федеральных органах законодательной и исполнительной власти, органах законодательной и </a:t>
          </a:r>
          <a:r>
            <a:rPr lang="ru-RU" sz="1800" b="1" u="sng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исполнительной власти субъектов Российской Федерации</a:t>
          </a:r>
          <a:r>
            <a:rPr lang="ru-RU" sz="1800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. Положение о консультативно-экспертном совете утверждается органом, принявшим решение о создании такого совета.</a:t>
          </a:r>
        </a:p>
      </dgm:t>
    </dgm:pt>
    <dgm:pt modelId="{99DE2FE6-58B4-4746-BC50-91782B7EB896}" type="parTrans" cxnId="{C3A71A58-5C0F-46DD-AE09-AFCA20843623}">
      <dgm:prSet/>
      <dgm:spPr/>
      <dgm:t>
        <a:bodyPr/>
        <a:lstStyle/>
        <a:p>
          <a:endParaRPr lang="ru-RU"/>
        </a:p>
      </dgm:t>
    </dgm:pt>
    <dgm:pt modelId="{B6384FB1-1916-4BF2-A36E-7C493D01CDDB}" type="sibTrans" cxnId="{C3A71A58-5C0F-46DD-AE09-AFCA20843623}">
      <dgm:prSet/>
      <dgm:spPr/>
      <dgm:t>
        <a:bodyPr/>
        <a:lstStyle/>
        <a:p>
          <a:endParaRPr lang="ru-RU"/>
        </a:p>
      </dgm:t>
    </dgm:pt>
    <dgm:pt modelId="{F9C4313E-15BD-4A87-B223-D4873EC35454}">
      <dgm:prSet custT="1"/>
      <dgm:spPr/>
      <dgm:t>
        <a:bodyPr/>
        <a:lstStyle/>
        <a:p>
          <a:pPr algn="just">
            <a:lnSpc>
              <a:spcPct val="100000"/>
            </a:lnSpc>
            <a:spcBef>
              <a:spcPts val="600"/>
            </a:spcBef>
          </a:pPr>
          <a:endParaRPr lang="ru-RU" sz="1800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</dgm:t>
    </dgm:pt>
    <dgm:pt modelId="{25329D1F-15E8-430A-AA89-4ED0979B2D4E}" type="parTrans" cxnId="{5A3AC0EC-D375-4E12-83CD-E4159FDC1948}">
      <dgm:prSet/>
      <dgm:spPr/>
      <dgm:t>
        <a:bodyPr/>
        <a:lstStyle/>
        <a:p>
          <a:endParaRPr lang="ru-RU"/>
        </a:p>
      </dgm:t>
    </dgm:pt>
    <dgm:pt modelId="{A4BA6F3B-39BB-4A46-9191-09F1C1B5DF4B}" type="sibTrans" cxnId="{5A3AC0EC-D375-4E12-83CD-E4159FDC1948}">
      <dgm:prSet/>
      <dgm:spPr/>
      <dgm:t>
        <a:bodyPr/>
        <a:lstStyle/>
        <a:p>
          <a:endParaRPr lang="ru-RU"/>
        </a:p>
      </dgm:t>
    </dgm:pt>
    <dgm:pt modelId="{FCE13FD8-5AFE-4D8A-B7C2-7D3FF6C7E6AB}">
      <dgm:prSet phldrT="[Текст]" custT="1"/>
      <dgm:spPr/>
      <dgm:t>
        <a:bodyPr/>
        <a:lstStyle/>
        <a:p>
          <a:pPr algn="just">
            <a:lnSpc>
              <a:spcPct val="100000"/>
            </a:lnSpc>
            <a:spcBef>
              <a:spcPts val="600"/>
            </a:spcBef>
            <a:buFont typeface="Arial" panose="020B0604020202020204" pitchFamily="34" charset="0"/>
            <a:buChar char="•"/>
          </a:pPr>
          <a:r>
            <a:rPr lang="ru-RU" sz="1800" b="1" u="sng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Общественный контроль</a:t>
          </a:r>
          <a:r>
            <a:rPr lang="ru-RU" sz="1800" b="1" u="none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</a:t>
          </a:r>
          <a:r>
            <a:rPr lang="ru-RU" sz="1800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за соблюдением настоящего Федерального закона </a:t>
          </a:r>
          <a:r>
            <a:rPr lang="ru-RU" sz="1800" b="1" u="sng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осуществляется гражданами и общественными объединениями</a:t>
          </a:r>
          <a:r>
            <a:rPr lang="ru-RU" sz="1800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.</a:t>
          </a:r>
          <a:endParaRPr lang="ru-RU" sz="1800" b="1" u="sng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</dgm:t>
    </dgm:pt>
    <dgm:pt modelId="{717CDF42-554C-49CE-A90A-F4067AA3B881}" type="parTrans" cxnId="{BFE4643D-BCDA-43D5-9EA0-892AD6FE4ACC}">
      <dgm:prSet/>
      <dgm:spPr/>
      <dgm:t>
        <a:bodyPr/>
        <a:lstStyle/>
        <a:p>
          <a:endParaRPr lang="ru-RU"/>
        </a:p>
      </dgm:t>
    </dgm:pt>
    <dgm:pt modelId="{4DED8B43-2D6F-4B9E-ADC5-5BEB7D4E2E61}" type="sibTrans" cxnId="{BFE4643D-BCDA-43D5-9EA0-892AD6FE4ACC}">
      <dgm:prSet/>
      <dgm:spPr/>
      <dgm:t>
        <a:bodyPr/>
        <a:lstStyle/>
        <a:p>
          <a:endParaRPr lang="ru-RU"/>
        </a:p>
      </dgm:t>
    </dgm:pt>
    <dgm:pt modelId="{F5A337DB-BD67-4291-8285-8E8F12F6980C}">
      <dgm:prSet phldrT="[Текст]" custT="1"/>
      <dgm:spPr/>
      <dgm:t>
        <a:bodyPr/>
        <a:lstStyle/>
        <a:p>
          <a:pPr algn="just">
            <a:lnSpc>
              <a:spcPct val="100000"/>
            </a:lnSpc>
            <a:spcBef>
              <a:spcPts val="600"/>
            </a:spcBef>
            <a:buFont typeface="+mj-lt"/>
            <a:buAutoNum type="arabicPeriod"/>
          </a:pPr>
          <a:endParaRPr lang="ru-RU" sz="1800" b="1" u="sng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</dgm:t>
    </dgm:pt>
    <dgm:pt modelId="{2E915EAB-377A-4438-8C61-9284299BC699}" type="parTrans" cxnId="{511E8AB7-5131-4160-8604-567E864DCDF4}">
      <dgm:prSet/>
      <dgm:spPr/>
      <dgm:t>
        <a:bodyPr/>
        <a:lstStyle/>
        <a:p>
          <a:endParaRPr lang="ru-RU"/>
        </a:p>
      </dgm:t>
    </dgm:pt>
    <dgm:pt modelId="{B4AF81A5-9484-4BA6-8BB9-171AD0F63465}" type="sibTrans" cxnId="{511E8AB7-5131-4160-8604-567E864DCDF4}">
      <dgm:prSet/>
      <dgm:spPr/>
      <dgm:t>
        <a:bodyPr/>
        <a:lstStyle/>
        <a:p>
          <a:endParaRPr lang="ru-RU"/>
        </a:p>
      </dgm:t>
    </dgm:pt>
    <dgm:pt modelId="{44B91F52-7F0D-4933-B3FB-8AE21C9AD463}">
      <dgm:prSet phldrT="[Текст]" custT="1"/>
      <dgm:spPr/>
      <dgm:t>
        <a:bodyPr/>
        <a:lstStyle/>
        <a:p>
          <a:pPr algn="just">
            <a:lnSpc>
              <a:spcPct val="100000"/>
            </a:lnSpc>
            <a:spcBef>
              <a:spcPts val="600"/>
            </a:spcBef>
            <a:buFont typeface="Arial" panose="020B0604020202020204" pitchFamily="34" charset="0"/>
            <a:buChar char="•"/>
          </a:pPr>
          <a:endParaRPr lang="ru-RU" sz="1800" b="1" u="sng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</dgm:t>
    </dgm:pt>
    <dgm:pt modelId="{B7567E34-114F-44A1-96AD-C85BCCB8B1EC}" type="parTrans" cxnId="{76F8AD30-F840-4FE9-8C81-80ABD13E9704}">
      <dgm:prSet/>
      <dgm:spPr/>
      <dgm:t>
        <a:bodyPr/>
        <a:lstStyle/>
        <a:p>
          <a:endParaRPr lang="ru-RU"/>
        </a:p>
      </dgm:t>
    </dgm:pt>
    <dgm:pt modelId="{96493E28-CC3F-4C7B-A97F-AAC4818E1C14}" type="sibTrans" cxnId="{76F8AD30-F840-4FE9-8C81-80ABD13E9704}">
      <dgm:prSet/>
      <dgm:spPr/>
      <dgm:t>
        <a:bodyPr/>
        <a:lstStyle/>
        <a:p>
          <a:endParaRPr lang="ru-RU"/>
        </a:p>
      </dgm:t>
    </dgm:pt>
    <dgm:pt modelId="{3BD37D8F-A94E-4D58-85D6-DAF0EF178276}" type="pres">
      <dgm:prSet presAssocID="{178A3419-BEDF-447A-840F-5DC532A305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82990E-BAB4-43AA-B683-69A7A5F01E35}" type="pres">
      <dgm:prSet presAssocID="{EF893D8C-466B-49D1-A8EE-4F826DD09852}" presName="parentText" presStyleLbl="node1" presStyleIdx="0" presStyleCnt="1" custScaleY="73996" custLinFactY="-55630" custLinFactNeighborX="20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43086B-3073-44F3-88E5-199C788218CB}" type="pres">
      <dgm:prSet presAssocID="{EF893D8C-466B-49D1-A8EE-4F826DD09852}" presName="childText" presStyleLbl="revTx" presStyleIdx="0" presStyleCnt="1" custScaleY="81691" custLinFactNeighborY="-346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992891-1695-47F4-BA57-16F3E35A27E8}" type="presOf" srcId="{EF893D8C-466B-49D1-A8EE-4F826DD09852}" destId="{F682990E-BAB4-43AA-B683-69A7A5F01E35}" srcOrd="0" destOrd="0" presId="urn:microsoft.com/office/officeart/2005/8/layout/vList2"/>
    <dgm:cxn modelId="{C3A71A58-5C0F-46DD-AE09-AFCA20843623}" srcId="{EF893D8C-466B-49D1-A8EE-4F826DD09852}" destId="{EB878689-78CE-4BD0-A7D0-699E9A4FBE4A}" srcOrd="3" destOrd="0" parTransId="{99DE2FE6-58B4-4746-BC50-91782B7EB896}" sibTransId="{B6384FB1-1916-4BF2-A36E-7C493D01CDDB}"/>
    <dgm:cxn modelId="{76F8AD30-F840-4FE9-8C81-80ABD13E9704}" srcId="{EF893D8C-466B-49D1-A8EE-4F826DD09852}" destId="{44B91F52-7F0D-4933-B3FB-8AE21C9AD463}" srcOrd="2" destOrd="0" parTransId="{B7567E34-114F-44A1-96AD-C85BCCB8B1EC}" sibTransId="{96493E28-CC3F-4C7B-A97F-AAC4818E1C14}"/>
    <dgm:cxn modelId="{5A3AC0EC-D375-4E12-83CD-E4159FDC1948}" srcId="{EF893D8C-466B-49D1-A8EE-4F826DD09852}" destId="{F9C4313E-15BD-4A87-B223-D4873EC35454}" srcOrd="4" destOrd="0" parTransId="{25329D1F-15E8-430A-AA89-4ED0979B2D4E}" sibTransId="{A4BA6F3B-39BB-4A46-9191-09F1C1B5DF4B}"/>
    <dgm:cxn modelId="{BFE4643D-BCDA-43D5-9EA0-892AD6FE4ACC}" srcId="{EF893D8C-466B-49D1-A8EE-4F826DD09852}" destId="{FCE13FD8-5AFE-4D8A-B7C2-7D3FF6C7E6AB}" srcOrd="1" destOrd="0" parTransId="{717CDF42-554C-49CE-A90A-F4067AA3B881}" sibTransId="{4DED8B43-2D6F-4B9E-ADC5-5BEB7D4E2E61}"/>
    <dgm:cxn modelId="{43198F8D-111B-4A95-9193-0339113BEBE6}" srcId="{178A3419-BEDF-447A-840F-5DC532A305F5}" destId="{EF893D8C-466B-49D1-A8EE-4F826DD09852}" srcOrd="0" destOrd="0" parTransId="{FA402591-B0D4-4C40-89E6-C222CF25A0D1}" sibTransId="{30FE29D1-90E7-4BDD-A954-842A67AB0E02}"/>
    <dgm:cxn modelId="{511E8AB7-5131-4160-8604-567E864DCDF4}" srcId="{EF893D8C-466B-49D1-A8EE-4F826DD09852}" destId="{F5A337DB-BD67-4291-8285-8E8F12F6980C}" srcOrd="0" destOrd="0" parTransId="{2E915EAB-377A-4438-8C61-9284299BC699}" sibTransId="{B4AF81A5-9484-4BA6-8BB9-171AD0F63465}"/>
    <dgm:cxn modelId="{E7FFB206-BB05-49D6-9B7F-7F868A73169C}" type="presOf" srcId="{FCE13FD8-5AFE-4D8A-B7C2-7D3FF6C7E6AB}" destId="{3343086B-3073-44F3-88E5-199C788218CB}" srcOrd="0" destOrd="1" presId="urn:microsoft.com/office/officeart/2005/8/layout/vList2"/>
    <dgm:cxn modelId="{44B5C571-2907-4937-9185-535907A40BA6}" type="presOf" srcId="{F5A337DB-BD67-4291-8285-8E8F12F6980C}" destId="{3343086B-3073-44F3-88E5-199C788218CB}" srcOrd="0" destOrd="0" presId="urn:microsoft.com/office/officeart/2005/8/layout/vList2"/>
    <dgm:cxn modelId="{5B12684C-02AA-4696-B315-88065A8471B3}" type="presOf" srcId="{F9C4313E-15BD-4A87-B223-D4873EC35454}" destId="{3343086B-3073-44F3-88E5-199C788218CB}" srcOrd="0" destOrd="4" presId="urn:microsoft.com/office/officeart/2005/8/layout/vList2"/>
    <dgm:cxn modelId="{953B6F36-A1D9-4E64-A22C-F99249F32514}" type="presOf" srcId="{178A3419-BEDF-447A-840F-5DC532A305F5}" destId="{3BD37D8F-A94E-4D58-85D6-DAF0EF178276}" srcOrd="0" destOrd="0" presId="urn:microsoft.com/office/officeart/2005/8/layout/vList2"/>
    <dgm:cxn modelId="{410F99CA-72D4-4054-9FB9-7011AA825F73}" type="presOf" srcId="{EB878689-78CE-4BD0-A7D0-699E9A4FBE4A}" destId="{3343086B-3073-44F3-88E5-199C788218CB}" srcOrd="0" destOrd="3" presId="urn:microsoft.com/office/officeart/2005/8/layout/vList2"/>
    <dgm:cxn modelId="{60A9C70F-384E-4AEC-BC97-34DDA4BD6D10}" type="presOf" srcId="{44B91F52-7F0D-4933-B3FB-8AE21C9AD463}" destId="{3343086B-3073-44F3-88E5-199C788218CB}" srcOrd="0" destOrd="2" presId="urn:microsoft.com/office/officeart/2005/8/layout/vList2"/>
    <dgm:cxn modelId="{C6BA0212-E90C-466A-8898-987547BC2F91}" type="presParOf" srcId="{3BD37D8F-A94E-4D58-85D6-DAF0EF178276}" destId="{F682990E-BAB4-43AA-B683-69A7A5F01E35}" srcOrd="0" destOrd="0" presId="urn:microsoft.com/office/officeart/2005/8/layout/vList2"/>
    <dgm:cxn modelId="{0FA029D8-4EA9-4707-BC48-27E0ECBCC9C5}" type="presParOf" srcId="{3BD37D8F-A94E-4D58-85D6-DAF0EF178276}" destId="{3343086B-3073-44F3-88E5-199C788218CB}" srcOrd="1" destOrd="0" presId="urn:microsoft.com/office/officeart/2005/8/layout/vList2"/>
  </dgm:cxnLst>
  <dgm:bg>
    <a:solidFill>
      <a:srgbClr val="CCEEF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E6252B-EB4A-48DB-A0F0-6CA2FD4E9DB1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DD7C3B-6AE2-4FE8-8160-9E6F67881022}">
      <dgm:prSet custT="1"/>
      <dgm:spPr/>
      <dgm:t>
        <a:bodyPr/>
        <a:lstStyle/>
        <a:p>
          <a:pPr algn="l"/>
          <a:endParaRPr lang="ru-RU" sz="1400" b="1" kern="1200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  <a:p>
          <a:pPr algn="l"/>
          <a:endParaRPr lang="ru-RU" sz="1400" b="1" kern="1200" dirty="0"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  <a:p>
          <a:pPr algn="l"/>
          <a:r>
            <a:rPr lang="ru-RU" sz="1500" b="1" kern="1200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Деев Александр Николаевич </a:t>
          </a:r>
          <a:r>
            <a:rPr lang="ru-RU" sz="1500" b="1" kern="1200" dirty="0">
              <a:solidFill>
                <a:schemeClr val="bg2">
                  <a:lumMod val="2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начальник Департамента лицензирования и регионального государственного контроля Томской области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председатель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Андреева Юлия Викторовна –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заместитель председателя Комитет лицензионно-разрешительной деятельности Департамента –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заместитель Председателя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Антух Алина Юрьевна –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председатель комитета регионального государственного контроля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член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Абсалямова</a:t>
          </a:r>
          <a:r>
            <a:rPr lang="ru-RU" sz="1500" b="1" kern="12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Надия </a:t>
          </a:r>
          <a:r>
            <a:rPr lang="ru-RU" sz="1500" b="1" kern="1200" dirty="0" err="1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Ильясовна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</a:t>
          </a:r>
          <a:r>
            <a:rPr lang="en-US" sz="1500" b="1" kern="12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–</a:t>
          </a:r>
          <a:r>
            <a:rPr lang="en-US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заместитель председателя комитета - начальник отдела судебной и административной работы комитета регионального государственного контроля Департамента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член Совета</a:t>
          </a:r>
          <a:endParaRPr lang="ru-RU" sz="1500" b="1" kern="1200" dirty="0">
            <a:solidFill>
              <a:schemeClr val="accent1">
                <a:lumMod val="75000"/>
              </a:schemeClr>
            </a:solidFill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  <a:p>
          <a:pPr algn="l">
            <a:buFont typeface="+mj-lt"/>
            <a:buAutoNum type="arabicPeriod"/>
          </a:pPr>
          <a:r>
            <a:rPr lang="ru-RU" sz="1500" b="1" kern="1200" dirty="0" err="1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Клясюк</a:t>
          </a:r>
          <a:r>
            <a:rPr lang="ru-RU" sz="1500" b="1" kern="12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Роман Олегович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член регионального штаба Общероссийского народного фронта в Томской области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– член Совета</a:t>
          </a:r>
          <a:endParaRPr lang="ru-RU" sz="1500" b="1" kern="1200" dirty="0">
            <a:solidFill>
              <a:schemeClr val="accent1">
                <a:lumMod val="75000"/>
              </a:schemeClr>
            </a:solidFill>
            <a:effectLst/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Коцоев </a:t>
          </a:r>
          <a:r>
            <a:rPr lang="ru-RU" sz="1500" b="1" kern="1200" dirty="0" err="1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Аланбек</a:t>
          </a:r>
          <a:r>
            <a:rPr lang="ru-RU" sz="1500" b="1" kern="1200" dirty="0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</a:t>
          </a:r>
          <a:r>
            <a:rPr lang="ru-RU" sz="1500" b="1" kern="1200" dirty="0" err="1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Батарбекович</a:t>
          </a:r>
          <a:r>
            <a:rPr lang="ru-RU" sz="1500" b="1" kern="1200" dirty="0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–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директор ООО «Братья Коцоевы»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член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Мельникова Екатерина Феликсовна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– помощник уполномоченного по защите прав предпринимателей в Томской области -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член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Сачко Дмитрий Викторович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заместитель директора ООО «К-плюс»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- член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 err="1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Ринкс</a:t>
          </a:r>
          <a:r>
            <a:rPr lang="ru-RU" sz="1500" b="1" kern="1200" dirty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Евгений Федорович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заместитель генерального директора ОАО «Томское пиво»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- член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prstClr val="black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Шутов Юрий Викторович –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директор ООО «Вектор» -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член Совета</a:t>
          </a:r>
        </a:p>
        <a:p>
          <a:pPr algn="l">
            <a:buFont typeface="+mj-lt"/>
            <a:buAutoNum type="arabicPeriod"/>
          </a:pPr>
          <a:r>
            <a:rPr lang="ru-RU" sz="1500" b="1" kern="1200" dirty="0">
              <a:solidFill>
                <a:schemeClr val="tx1"/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Федоров Андрей Анатольевич –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директор ООО «Частная пивоварня» -</a:t>
          </a:r>
          <a:r>
            <a:rPr lang="ru-RU" sz="1500" b="1" kern="1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 член Совета</a:t>
          </a:r>
          <a:endParaRPr lang="ru-RU" sz="1400" b="1" kern="1200" dirty="0">
            <a:solidFill>
              <a:schemeClr val="accent1">
                <a:lumMod val="75000"/>
              </a:schemeClr>
            </a:solidFill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  <a:p>
          <a:pPr algn="l">
            <a:buFont typeface="+mj-lt"/>
            <a:buAutoNum type="arabicPeriod"/>
          </a:pPr>
          <a:endParaRPr lang="ru-RU" sz="1400" b="1" kern="1200" dirty="0">
            <a:solidFill>
              <a:schemeClr val="accent1">
                <a:lumMod val="75000"/>
              </a:schemeClr>
            </a:solidFill>
            <a:latin typeface="PT Astra Serif" panose="020A0603040505020204" pitchFamily="18" charset="-52"/>
            <a:ea typeface="PT Astra Serif" panose="020A0603040505020204" pitchFamily="18" charset="-52"/>
            <a:cs typeface="Times New Roman" panose="02020603050405020304" pitchFamily="18" charset="0"/>
          </a:endParaRPr>
        </a:p>
        <a:p>
          <a:pPr algn="l">
            <a:buFont typeface="+mj-lt"/>
            <a:buAutoNum type="arabicPeriod"/>
          </a:pPr>
          <a:endParaRPr lang="ru-RU" sz="1400" b="1" kern="1200" dirty="0">
            <a:solidFill>
              <a:schemeClr val="accent1">
                <a:lumMod val="75000"/>
              </a:schemeClr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241F9CA2-0E00-496D-9D32-69270BADE79D}" type="parTrans" cxnId="{9AF5687F-D519-467E-B060-2E20E98BDCA8}">
      <dgm:prSet/>
      <dgm:spPr/>
      <dgm:t>
        <a:bodyPr/>
        <a:lstStyle/>
        <a:p>
          <a:endParaRPr lang="ru-RU"/>
        </a:p>
      </dgm:t>
    </dgm:pt>
    <dgm:pt modelId="{E8D50334-E941-470C-859E-2C391ADF47A9}" type="sibTrans" cxnId="{9AF5687F-D519-467E-B060-2E20E98BDCA8}">
      <dgm:prSet/>
      <dgm:spPr/>
      <dgm:t>
        <a:bodyPr/>
        <a:lstStyle/>
        <a:p>
          <a:endParaRPr lang="ru-RU"/>
        </a:p>
      </dgm:t>
    </dgm:pt>
    <dgm:pt modelId="{B7715709-F68A-4DAE-93CC-80CF8F0F4467}" type="pres">
      <dgm:prSet presAssocID="{8BE6252B-EB4A-48DB-A0F0-6CA2FD4E9DB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0A9504-C828-4691-87F4-C3C22772ADF4}" type="pres">
      <dgm:prSet presAssocID="{ADDD7C3B-6AE2-4FE8-8160-9E6F67881022}" presName="parentLin" presStyleCnt="0"/>
      <dgm:spPr/>
    </dgm:pt>
    <dgm:pt modelId="{07DEBA90-7BC5-4C75-A8FD-EFCC03854C35}" type="pres">
      <dgm:prSet presAssocID="{ADDD7C3B-6AE2-4FE8-8160-9E6F67881022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96EEE839-C6E8-4693-9D9F-705B360727DD}" type="pres">
      <dgm:prSet presAssocID="{ADDD7C3B-6AE2-4FE8-8160-9E6F67881022}" presName="parentText" presStyleLbl="node1" presStyleIdx="0" presStyleCnt="1" custScaleX="195308" custScaleY="966144" custLinFactNeighborX="2253" custLinFactNeighborY="24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653F4-14C4-4DAB-98A9-8EB2DD07F994}" type="pres">
      <dgm:prSet presAssocID="{ADDD7C3B-6AE2-4FE8-8160-9E6F67881022}" presName="negativeSpace" presStyleCnt="0"/>
      <dgm:spPr/>
    </dgm:pt>
    <dgm:pt modelId="{A6AA8B01-4FEC-4777-BD47-D1005D6BC9ED}" type="pres">
      <dgm:prSet presAssocID="{ADDD7C3B-6AE2-4FE8-8160-9E6F67881022}" presName="childText" presStyleLbl="conFgAcc1" presStyleIdx="0" presStyleCnt="1">
        <dgm:presLayoutVars>
          <dgm:bulletEnabled val="1"/>
        </dgm:presLayoutVars>
      </dgm:prSet>
      <dgm:spPr>
        <a:ln w="22225">
          <a:solidFill>
            <a:schemeClr val="accent1"/>
          </a:solidFill>
        </a:ln>
      </dgm:spPr>
    </dgm:pt>
  </dgm:ptLst>
  <dgm:cxnLst>
    <dgm:cxn modelId="{58BE45C9-6BEB-4A74-94AF-DA33BB69C96D}" type="presOf" srcId="{8BE6252B-EB4A-48DB-A0F0-6CA2FD4E9DB1}" destId="{B7715709-F68A-4DAE-93CC-80CF8F0F4467}" srcOrd="0" destOrd="0" presId="urn:microsoft.com/office/officeart/2005/8/layout/list1"/>
    <dgm:cxn modelId="{B94A9C27-27A6-4446-87B9-ED14A5A5D630}" type="presOf" srcId="{ADDD7C3B-6AE2-4FE8-8160-9E6F67881022}" destId="{96EEE839-C6E8-4693-9D9F-705B360727DD}" srcOrd="1" destOrd="0" presId="urn:microsoft.com/office/officeart/2005/8/layout/list1"/>
    <dgm:cxn modelId="{9CEE6390-A0CE-4B8F-909F-DAFCF398DA24}" type="presOf" srcId="{ADDD7C3B-6AE2-4FE8-8160-9E6F67881022}" destId="{07DEBA90-7BC5-4C75-A8FD-EFCC03854C35}" srcOrd="0" destOrd="0" presId="urn:microsoft.com/office/officeart/2005/8/layout/list1"/>
    <dgm:cxn modelId="{9AF5687F-D519-467E-B060-2E20E98BDCA8}" srcId="{8BE6252B-EB4A-48DB-A0F0-6CA2FD4E9DB1}" destId="{ADDD7C3B-6AE2-4FE8-8160-9E6F67881022}" srcOrd="0" destOrd="0" parTransId="{241F9CA2-0E00-496D-9D32-69270BADE79D}" sibTransId="{E8D50334-E941-470C-859E-2C391ADF47A9}"/>
    <dgm:cxn modelId="{278D7F7F-DF88-422B-AEFB-133DD35FD526}" type="presParOf" srcId="{B7715709-F68A-4DAE-93CC-80CF8F0F4467}" destId="{8E0A9504-C828-4691-87F4-C3C22772ADF4}" srcOrd="0" destOrd="0" presId="urn:microsoft.com/office/officeart/2005/8/layout/list1"/>
    <dgm:cxn modelId="{95F965D2-9402-42EC-B298-87BBC8A201F5}" type="presParOf" srcId="{8E0A9504-C828-4691-87F4-C3C22772ADF4}" destId="{07DEBA90-7BC5-4C75-A8FD-EFCC03854C35}" srcOrd="0" destOrd="0" presId="urn:microsoft.com/office/officeart/2005/8/layout/list1"/>
    <dgm:cxn modelId="{B9D12252-81B2-42C8-9BCB-DC8E0D158E46}" type="presParOf" srcId="{8E0A9504-C828-4691-87F4-C3C22772ADF4}" destId="{96EEE839-C6E8-4693-9D9F-705B360727DD}" srcOrd="1" destOrd="0" presId="urn:microsoft.com/office/officeart/2005/8/layout/list1"/>
    <dgm:cxn modelId="{A20B69B9-44DC-448D-B6A0-BE4824DC3C10}" type="presParOf" srcId="{B7715709-F68A-4DAE-93CC-80CF8F0F4467}" destId="{156653F4-14C4-4DAB-98A9-8EB2DD07F994}" srcOrd="1" destOrd="0" presId="urn:microsoft.com/office/officeart/2005/8/layout/list1"/>
    <dgm:cxn modelId="{2AF61C04-B425-4411-A054-E5E070C6E905}" type="presParOf" srcId="{B7715709-F68A-4DAE-93CC-80CF8F0F4467}" destId="{A6AA8B01-4FEC-4777-BD47-D1005D6BC9E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E6252B-EB4A-48DB-A0F0-6CA2FD4E9DB1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DD7C3B-6AE2-4FE8-8160-9E6F67881022}">
      <dgm:prSet custT="1"/>
      <dgm:spPr/>
      <dgm:t>
        <a:bodyPr/>
        <a:lstStyle/>
        <a:p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1. Департамент лицензирования и регионального государственного контроля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2. Департамент потребительского рынка Администрации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3. Департамент здравоохранения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4. Кемеровская таможня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5. Управление Роскомнадзора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6. УФСБ России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7. УМВД России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8. Управление Роспотребнадзора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9. УФАС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10. УФНС по Томской области;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11. Межрегиональное управление Росалкогольрегулирования по Сибирскому федеральному округу (МРУ РАР по СФО);</a:t>
          </a:r>
        </a:p>
        <a:p>
          <a:pPr>
            <a:buFont typeface="+mj-lt"/>
            <a:buAutoNum type="arabicPeriod"/>
          </a:pP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12. Руководители предприятий (по согласованию)</a:t>
          </a:r>
        </a:p>
        <a:p>
          <a:pPr>
            <a:buFont typeface="+mj-lt"/>
            <a:buAutoNum type="arabicPeriod"/>
          </a:pPr>
          <a:r>
            <a:rPr lang="ru-RU" sz="1600" b="1" i="0" u="none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Руководитель рабочей группы  </a:t>
          </a:r>
          <a:r>
            <a:rPr lang="ru-RU" sz="1600" b="1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/>
          </a:r>
          <a:br>
            <a:rPr lang="ru-RU" sz="1600" b="1" dirty="0"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</a:br>
          <a:r>
            <a:rPr 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начальник Департамента лицензирования и регионального государственного контроля </a:t>
          </a:r>
          <a:endParaRPr lang="ru-RU" sz="1600" b="1" dirty="0">
            <a:solidFill>
              <a:schemeClr val="accent1">
                <a:lumMod val="75000"/>
              </a:schemeClr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241F9CA2-0E00-496D-9D32-69270BADE79D}" type="parTrans" cxnId="{9AF5687F-D519-467E-B060-2E20E98BDCA8}">
      <dgm:prSet/>
      <dgm:spPr/>
      <dgm:t>
        <a:bodyPr/>
        <a:lstStyle/>
        <a:p>
          <a:endParaRPr lang="ru-RU"/>
        </a:p>
      </dgm:t>
    </dgm:pt>
    <dgm:pt modelId="{E8D50334-E941-470C-859E-2C391ADF47A9}" type="sibTrans" cxnId="{9AF5687F-D519-467E-B060-2E20E98BDCA8}">
      <dgm:prSet/>
      <dgm:spPr/>
      <dgm:t>
        <a:bodyPr/>
        <a:lstStyle/>
        <a:p>
          <a:endParaRPr lang="ru-RU"/>
        </a:p>
      </dgm:t>
    </dgm:pt>
    <dgm:pt modelId="{B7715709-F68A-4DAE-93CC-80CF8F0F4467}" type="pres">
      <dgm:prSet presAssocID="{8BE6252B-EB4A-48DB-A0F0-6CA2FD4E9DB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0A9504-C828-4691-87F4-C3C22772ADF4}" type="pres">
      <dgm:prSet presAssocID="{ADDD7C3B-6AE2-4FE8-8160-9E6F67881022}" presName="parentLin" presStyleCnt="0"/>
      <dgm:spPr/>
    </dgm:pt>
    <dgm:pt modelId="{07DEBA90-7BC5-4C75-A8FD-EFCC03854C35}" type="pres">
      <dgm:prSet presAssocID="{ADDD7C3B-6AE2-4FE8-8160-9E6F67881022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96EEE839-C6E8-4693-9D9F-705B360727DD}" type="pres">
      <dgm:prSet presAssocID="{ADDD7C3B-6AE2-4FE8-8160-9E6F67881022}" presName="parentText" presStyleLbl="node1" presStyleIdx="0" presStyleCnt="1" custScaleX="177747" custScaleY="60821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653F4-14C4-4DAB-98A9-8EB2DD07F994}" type="pres">
      <dgm:prSet presAssocID="{ADDD7C3B-6AE2-4FE8-8160-9E6F67881022}" presName="negativeSpace" presStyleCnt="0"/>
      <dgm:spPr/>
    </dgm:pt>
    <dgm:pt modelId="{A6AA8B01-4FEC-4777-BD47-D1005D6BC9ED}" type="pres">
      <dgm:prSet presAssocID="{ADDD7C3B-6AE2-4FE8-8160-9E6F67881022}" presName="childText" presStyleLbl="conFgAcc1" presStyleIdx="0" presStyleCnt="1" custScaleX="99167" custLinFactNeighborX="2688" custLinFactNeighborY="-7906">
        <dgm:presLayoutVars>
          <dgm:bulletEnabled val="1"/>
        </dgm:presLayoutVars>
      </dgm:prSet>
      <dgm:spPr>
        <a:ln w="22225">
          <a:solidFill>
            <a:schemeClr val="accent1"/>
          </a:solidFill>
        </a:ln>
      </dgm:spPr>
    </dgm:pt>
  </dgm:ptLst>
  <dgm:cxnLst>
    <dgm:cxn modelId="{58BE45C9-6BEB-4A74-94AF-DA33BB69C96D}" type="presOf" srcId="{8BE6252B-EB4A-48DB-A0F0-6CA2FD4E9DB1}" destId="{B7715709-F68A-4DAE-93CC-80CF8F0F4467}" srcOrd="0" destOrd="0" presId="urn:microsoft.com/office/officeart/2005/8/layout/list1"/>
    <dgm:cxn modelId="{B94A9C27-27A6-4446-87B9-ED14A5A5D630}" type="presOf" srcId="{ADDD7C3B-6AE2-4FE8-8160-9E6F67881022}" destId="{96EEE839-C6E8-4693-9D9F-705B360727DD}" srcOrd="1" destOrd="0" presId="urn:microsoft.com/office/officeart/2005/8/layout/list1"/>
    <dgm:cxn modelId="{9CEE6390-A0CE-4B8F-909F-DAFCF398DA24}" type="presOf" srcId="{ADDD7C3B-6AE2-4FE8-8160-9E6F67881022}" destId="{07DEBA90-7BC5-4C75-A8FD-EFCC03854C35}" srcOrd="0" destOrd="0" presId="urn:microsoft.com/office/officeart/2005/8/layout/list1"/>
    <dgm:cxn modelId="{9AF5687F-D519-467E-B060-2E20E98BDCA8}" srcId="{8BE6252B-EB4A-48DB-A0F0-6CA2FD4E9DB1}" destId="{ADDD7C3B-6AE2-4FE8-8160-9E6F67881022}" srcOrd="0" destOrd="0" parTransId="{241F9CA2-0E00-496D-9D32-69270BADE79D}" sibTransId="{E8D50334-E941-470C-859E-2C391ADF47A9}"/>
    <dgm:cxn modelId="{278D7F7F-DF88-422B-AEFB-133DD35FD526}" type="presParOf" srcId="{B7715709-F68A-4DAE-93CC-80CF8F0F4467}" destId="{8E0A9504-C828-4691-87F4-C3C22772ADF4}" srcOrd="0" destOrd="0" presId="urn:microsoft.com/office/officeart/2005/8/layout/list1"/>
    <dgm:cxn modelId="{95F965D2-9402-42EC-B298-87BBC8A201F5}" type="presParOf" srcId="{8E0A9504-C828-4691-87F4-C3C22772ADF4}" destId="{07DEBA90-7BC5-4C75-A8FD-EFCC03854C35}" srcOrd="0" destOrd="0" presId="urn:microsoft.com/office/officeart/2005/8/layout/list1"/>
    <dgm:cxn modelId="{B9D12252-81B2-42C8-9BCB-DC8E0D158E46}" type="presParOf" srcId="{8E0A9504-C828-4691-87F4-C3C22772ADF4}" destId="{96EEE839-C6E8-4693-9D9F-705B360727DD}" srcOrd="1" destOrd="0" presId="urn:microsoft.com/office/officeart/2005/8/layout/list1"/>
    <dgm:cxn modelId="{A20B69B9-44DC-448D-B6A0-BE4824DC3C10}" type="presParOf" srcId="{B7715709-F68A-4DAE-93CC-80CF8F0F4467}" destId="{156653F4-14C4-4DAB-98A9-8EB2DD07F994}" srcOrd="1" destOrd="0" presId="urn:microsoft.com/office/officeart/2005/8/layout/list1"/>
    <dgm:cxn modelId="{2AF61C04-B425-4411-A054-E5E070C6E905}" type="presParOf" srcId="{B7715709-F68A-4DAE-93CC-80CF8F0F4467}" destId="{A6AA8B01-4FEC-4777-BD47-D1005D6BC9E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A24FC0-9D1F-451B-B854-4FC70551F0A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1ED19D-1B0B-49C7-AAEF-77203888D75A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alt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2. </a:t>
          </a:r>
          <a:r>
            <a:rPr lang="ru-RU" altLang="ru-RU" sz="1600" b="1" dirty="0" err="1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Десоциализация</a:t>
          </a:r>
          <a:r>
            <a:rPr lang="ru-RU" alt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личности, распад семьи, деградация общества</a:t>
          </a:r>
          <a:endParaRPr lang="ru-RU" sz="1600" dirty="0">
            <a:solidFill>
              <a:schemeClr val="accent1">
                <a:lumMod val="75000"/>
              </a:schemeClr>
            </a:solidFill>
          </a:endParaRPr>
        </a:p>
      </dgm:t>
    </dgm:pt>
    <dgm:pt modelId="{E7312F3F-2EBA-45F2-AFBB-418007DC3974}" type="parTrans" cxnId="{DB442D93-48C4-4467-9C97-E11C13EE5FD1}">
      <dgm:prSet/>
      <dgm:spPr/>
      <dgm:t>
        <a:bodyPr/>
        <a:lstStyle/>
        <a:p>
          <a:endParaRPr lang="ru-RU"/>
        </a:p>
      </dgm:t>
    </dgm:pt>
    <dgm:pt modelId="{9C0F0863-4CD0-4E0C-848D-475A95A92921}" type="sibTrans" cxnId="{DB442D93-48C4-4467-9C97-E11C13EE5FD1}">
      <dgm:prSet/>
      <dgm:spPr/>
      <dgm:t>
        <a:bodyPr/>
        <a:lstStyle/>
        <a:p>
          <a:endParaRPr lang="ru-RU"/>
        </a:p>
      </dgm:t>
    </dgm:pt>
    <dgm:pt modelId="{B23B47B9-2CB7-4BBE-BCF5-D2C77008B8B7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kumimoji="0" lang="ru-RU" altLang="ru-RU" sz="1600" b="1" kern="120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rPr>
            <a:t>1. Угроза жизни и здоровью граждан (рост заболеваемости и смертности населения)</a:t>
          </a:r>
          <a:endParaRPr lang="ru-RU" sz="1600" kern="1200" dirty="0">
            <a:solidFill>
              <a:schemeClr val="tx1"/>
            </a:solidFill>
          </a:endParaRPr>
        </a:p>
      </dgm:t>
    </dgm:pt>
    <dgm:pt modelId="{BD111789-3A5D-401B-B3EC-64CD0BB0CE04}" type="sibTrans" cxnId="{5BCA5CD8-89B0-40D9-B00E-5B88928CA0DA}">
      <dgm:prSet/>
      <dgm:spPr/>
      <dgm:t>
        <a:bodyPr/>
        <a:lstStyle/>
        <a:p>
          <a:endParaRPr lang="ru-RU"/>
        </a:p>
      </dgm:t>
    </dgm:pt>
    <dgm:pt modelId="{975C5BA5-A48F-4818-AEE2-7D6AB19E2428}" type="parTrans" cxnId="{5BCA5CD8-89B0-40D9-B00E-5B88928CA0DA}">
      <dgm:prSet/>
      <dgm:spPr/>
      <dgm:t>
        <a:bodyPr/>
        <a:lstStyle/>
        <a:p>
          <a:endParaRPr lang="ru-RU"/>
        </a:p>
      </dgm:t>
    </dgm:pt>
    <dgm:pt modelId="{6FC24369-4CA3-40F6-B46B-A2B37552390A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alt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3. Рост «пьяной» преступности, криминализация сферы производства и оборота алкогольной и спиртосодержащей продукции</a:t>
          </a:r>
        </a:p>
      </dgm:t>
    </dgm:pt>
    <dgm:pt modelId="{FEAD4949-2024-4EFF-A7AB-232A3E4E85CA}" type="sibTrans" cxnId="{862F03E3-9DE3-4115-9FDD-96C0CDC6AC33}">
      <dgm:prSet/>
      <dgm:spPr/>
      <dgm:t>
        <a:bodyPr/>
        <a:lstStyle/>
        <a:p>
          <a:endParaRPr lang="ru-RU"/>
        </a:p>
      </dgm:t>
    </dgm:pt>
    <dgm:pt modelId="{8C46844B-8E0C-4137-B886-051295776074}" type="parTrans" cxnId="{862F03E3-9DE3-4115-9FDD-96C0CDC6AC33}">
      <dgm:prSet/>
      <dgm:spPr/>
      <dgm:t>
        <a:bodyPr/>
        <a:lstStyle/>
        <a:p>
          <a:endParaRPr lang="ru-RU"/>
        </a:p>
      </dgm:t>
    </dgm:pt>
    <dgm:pt modelId="{3ECE467E-68A2-49DF-BFF6-301B0A2E77ED}">
      <dgm:prSet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alt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5. Экономические потери и репутационные риски для предприятий – легальных производителей алкогольной продукции</a:t>
          </a:r>
        </a:p>
      </dgm:t>
    </dgm:pt>
    <dgm:pt modelId="{3413E8A2-211B-4AB0-BA10-144397329A2C}" type="sibTrans" cxnId="{EA64F294-ED7D-4C02-A26E-E2B42F9DF064}">
      <dgm:prSet/>
      <dgm:spPr/>
      <dgm:t>
        <a:bodyPr/>
        <a:lstStyle/>
        <a:p>
          <a:endParaRPr lang="ru-RU"/>
        </a:p>
      </dgm:t>
    </dgm:pt>
    <dgm:pt modelId="{8EE136E1-5E60-46D8-B859-FC7B83ED314C}" type="parTrans" cxnId="{EA64F294-ED7D-4C02-A26E-E2B42F9DF064}">
      <dgm:prSet/>
      <dgm:spPr/>
      <dgm:t>
        <a:bodyPr/>
        <a:lstStyle/>
        <a:p>
          <a:endParaRPr lang="ru-RU"/>
        </a:p>
      </dgm:t>
    </dgm:pt>
    <dgm:pt modelId="{5CC28397-F400-4235-BAC7-73596DA5F95D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ru-RU" altLang="ru-RU" sz="16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4. Значительные экономические потери федерального бюджета, регионального и местных бюджетов</a:t>
          </a:r>
        </a:p>
      </dgm:t>
    </dgm:pt>
    <dgm:pt modelId="{EEDF7F43-E94C-452E-8D99-7348AC8E1372}" type="sibTrans" cxnId="{2249D3C0-52B1-42BD-BE19-CA8B37DF6573}">
      <dgm:prSet/>
      <dgm:spPr/>
      <dgm:t>
        <a:bodyPr/>
        <a:lstStyle/>
        <a:p>
          <a:endParaRPr lang="ru-RU"/>
        </a:p>
      </dgm:t>
    </dgm:pt>
    <dgm:pt modelId="{470F285B-2076-451E-BB20-9792A09B0C38}" type="parTrans" cxnId="{2249D3C0-52B1-42BD-BE19-CA8B37DF6573}">
      <dgm:prSet/>
      <dgm:spPr/>
      <dgm:t>
        <a:bodyPr/>
        <a:lstStyle/>
        <a:p>
          <a:endParaRPr lang="ru-RU"/>
        </a:p>
      </dgm:t>
    </dgm:pt>
    <dgm:pt modelId="{6EB5B8B6-30F3-4905-8CB5-B3098A5D4292}" type="pres">
      <dgm:prSet presAssocID="{E8A24FC0-9D1F-451B-B854-4FC70551F0A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D2310F-2C3E-4317-85C4-3CC621C2BA2F}" type="pres">
      <dgm:prSet presAssocID="{B23B47B9-2CB7-4BBE-BCF5-D2C77008B8B7}" presName="comp" presStyleCnt="0"/>
      <dgm:spPr/>
    </dgm:pt>
    <dgm:pt modelId="{248B936F-11ED-4929-95B8-BB9A78D2137E}" type="pres">
      <dgm:prSet presAssocID="{B23B47B9-2CB7-4BBE-BCF5-D2C77008B8B7}" presName="box" presStyleLbl="node1" presStyleIdx="0" presStyleCnt="5" custScaleY="74448" custLinFactNeighborX="195" custLinFactNeighborY="16258"/>
      <dgm:spPr/>
      <dgm:t>
        <a:bodyPr/>
        <a:lstStyle/>
        <a:p>
          <a:endParaRPr lang="ru-RU"/>
        </a:p>
      </dgm:t>
    </dgm:pt>
    <dgm:pt modelId="{F7DC2AA3-6FE9-4DC1-915F-264D7F45BD3E}" type="pres">
      <dgm:prSet presAssocID="{B23B47B9-2CB7-4BBE-BCF5-D2C77008B8B7}" presName="img" presStyleLbl="fgImgPlace1" presStyleIdx="0" presStyleCnt="5" custScaleX="77915" custScaleY="71610" custLinFactNeighborX="-8574" custLinFactNeighborY="20753"/>
      <dgm:spPr>
        <a:blipFill>
          <a:blip xmlns:r="http://schemas.openxmlformats.org/officeDocument/2006/relationships" r:embed="rId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47D52D6C-12BD-4ED6-85A0-CCFA05A1DACD}" type="pres">
      <dgm:prSet presAssocID="{B23B47B9-2CB7-4BBE-BCF5-D2C77008B8B7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4EAC72-7349-4D73-BBAE-7C70340511B4}" type="pres">
      <dgm:prSet presAssocID="{BD111789-3A5D-401B-B3EC-64CD0BB0CE04}" presName="spacer" presStyleCnt="0"/>
      <dgm:spPr/>
    </dgm:pt>
    <dgm:pt modelId="{C1E99CBB-F1AB-4BCC-8860-C2E0D7D4B5A0}" type="pres">
      <dgm:prSet presAssocID="{051ED19D-1B0B-49C7-AAEF-77203888D75A}" presName="comp" presStyleCnt="0"/>
      <dgm:spPr/>
    </dgm:pt>
    <dgm:pt modelId="{AB294342-3452-47EB-9638-58C0DD0E8B07}" type="pres">
      <dgm:prSet presAssocID="{051ED19D-1B0B-49C7-AAEF-77203888D75A}" presName="box" presStyleLbl="node1" presStyleIdx="1" presStyleCnt="5" custScaleY="85496" custLinFactNeighborY="13815"/>
      <dgm:spPr/>
      <dgm:t>
        <a:bodyPr/>
        <a:lstStyle/>
        <a:p>
          <a:endParaRPr lang="ru-RU"/>
        </a:p>
      </dgm:t>
    </dgm:pt>
    <dgm:pt modelId="{B571B17D-BDDB-478D-88B9-BFECE25E5099}" type="pres">
      <dgm:prSet presAssocID="{051ED19D-1B0B-49C7-AAEF-77203888D75A}" presName="img" presStyleLbl="fgImgPlace1" presStyleIdx="1" presStyleCnt="5" custScaleX="78573" custScaleY="78379" custLinFactNeighborX="-8572" custLinFactNeighborY="16035"/>
      <dgm:spPr>
        <a:blipFill>
          <a:blip xmlns:r="http://schemas.openxmlformats.org/officeDocument/2006/relationships"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A686734-35B2-4E2F-B591-074762412AF8}" type="pres">
      <dgm:prSet presAssocID="{051ED19D-1B0B-49C7-AAEF-77203888D75A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A2FB4C-0124-4AB0-82AC-16B581357ECF}" type="pres">
      <dgm:prSet presAssocID="{9C0F0863-4CD0-4E0C-848D-475A95A92921}" presName="spacer" presStyleCnt="0"/>
      <dgm:spPr/>
    </dgm:pt>
    <dgm:pt modelId="{7462D7F5-79A3-489C-93BC-EEB1562AA1F2}" type="pres">
      <dgm:prSet presAssocID="{6FC24369-4CA3-40F6-B46B-A2B37552390A}" presName="comp" presStyleCnt="0"/>
      <dgm:spPr/>
    </dgm:pt>
    <dgm:pt modelId="{F3603ADE-FE70-4F11-85CD-28F22DD3E9FC}" type="pres">
      <dgm:prSet presAssocID="{6FC24369-4CA3-40F6-B46B-A2B37552390A}" presName="box" presStyleLbl="node1" presStyleIdx="2" presStyleCnt="5" custScaleY="119457" custLinFactNeighborX="9" custLinFactNeighborY="8838"/>
      <dgm:spPr/>
      <dgm:t>
        <a:bodyPr/>
        <a:lstStyle/>
        <a:p>
          <a:endParaRPr lang="ru-RU"/>
        </a:p>
      </dgm:t>
    </dgm:pt>
    <dgm:pt modelId="{17B2AC92-0D98-460D-89A2-23A09A09F100}" type="pres">
      <dgm:prSet presAssocID="{6FC24369-4CA3-40F6-B46B-A2B37552390A}" presName="img" presStyleLbl="fgImgPlace1" presStyleIdx="2" presStyleCnt="5" custScaleX="78486" custScaleY="78006" custLinFactNeighborX="-8602" custLinFactNeighborY="7903"/>
      <dgm:spPr>
        <a:blipFill>
          <a:blip xmlns:r="http://schemas.openxmlformats.org/officeDocument/2006/relationships"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8DBDC647-5D8D-4BB3-AD21-8A832C310B54}" type="pres">
      <dgm:prSet presAssocID="{6FC24369-4CA3-40F6-B46B-A2B37552390A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AB9CE4-BE9B-474B-A0EC-427EE9DAB556}" type="pres">
      <dgm:prSet presAssocID="{FEAD4949-2024-4EFF-A7AB-232A3E4E85CA}" presName="spacer" presStyleCnt="0"/>
      <dgm:spPr/>
    </dgm:pt>
    <dgm:pt modelId="{DE861D1C-3011-4368-A374-5F94FDAFE721}" type="pres">
      <dgm:prSet presAssocID="{5CC28397-F400-4235-BAC7-73596DA5F95D}" presName="comp" presStyleCnt="0"/>
      <dgm:spPr/>
    </dgm:pt>
    <dgm:pt modelId="{90E4DA23-03AB-4720-BB66-63E3A96C7972}" type="pres">
      <dgm:prSet presAssocID="{5CC28397-F400-4235-BAC7-73596DA5F95D}" presName="box" presStyleLbl="node1" presStyleIdx="3" presStyleCnt="5" custScaleY="85262" custLinFactNeighborX="193" custLinFactNeighborY="4218"/>
      <dgm:spPr/>
      <dgm:t>
        <a:bodyPr/>
        <a:lstStyle/>
        <a:p>
          <a:endParaRPr lang="ru-RU"/>
        </a:p>
      </dgm:t>
    </dgm:pt>
    <dgm:pt modelId="{B6749E8B-7F85-472C-8EEC-6BB860E07443}" type="pres">
      <dgm:prSet presAssocID="{5CC28397-F400-4235-BAC7-73596DA5F95D}" presName="img" presStyleLbl="fgImgPlace1" presStyleIdx="3" presStyleCnt="5" custScaleX="78203" custScaleY="83949" custLinFactNeighborX="-8743" custLinFactNeighborY="3724"/>
      <dgm:spPr>
        <a:blipFill>
          <a:blip xmlns:r="http://schemas.openxmlformats.org/officeDocument/2006/relationships"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0BA60956-793E-4F09-8935-C90DDB85E3E2}" type="pres">
      <dgm:prSet presAssocID="{5CC28397-F400-4235-BAC7-73596DA5F95D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08A55F-74EA-4D44-AB8F-092BD58C6E33}" type="pres">
      <dgm:prSet presAssocID="{EEDF7F43-E94C-452E-8D99-7348AC8E1372}" presName="spacer" presStyleCnt="0"/>
      <dgm:spPr/>
    </dgm:pt>
    <dgm:pt modelId="{D7A1AA00-85E2-4AD4-8384-E2CA817DEA3E}" type="pres">
      <dgm:prSet presAssocID="{3ECE467E-68A2-49DF-BFF6-301B0A2E77ED}" presName="comp" presStyleCnt="0"/>
      <dgm:spPr/>
    </dgm:pt>
    <dgm:pt modelId="{EBE29BA3-C64B-4281-BAE9-DAD7B9694750}" type="pres">
      <dgm:prSet presAssocID="{3ECE467E-68A2-49DF-BFF6-301B0A2E77ED}" presName="box" presStyleLbl="node1" presStyleIdx="4" presStyleCnt="5" custScaleY="66846" custLinFactNeighborY="8504"/>
      <dgm:spPr/>
      <dgm:t>
        <a:bodyPr/>
        <a:lstStyle/>
        <a:p>
          <a:endParaRPr lang="ru-RU"/>
        </a:p>
      </dgm:t>
    </dgm:pt>
    <dgm:pt modelId="{71BC472B-2D45-4CAF-8976-3B8C69BE398F}" type="pres">
      <dgm:prSet presAssocID="{3ECE467E-68A2-49DF-BFF6-301B0A2E77ED}" presName="img" presStyleLbl="fgImgPlace1" presStyleIdx="4" presStyleCnt="5" custScaleX="78485" custScaleY="72373" custLinFactNeighborX="-8602" custLinFactNeighborY="47"/>
      <dgm:spPr>
        <a:blipFill>
          <a:blip xmlns:r="http://schemas.openxmlformats.org/officeDocument/2006/relationships"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7BBF0497-DF46-4FF8-AD1E-1E48A1EC3A21}" type="pres">
      <dgm:prSet presAssocID="{3ECE467E-68A2-49DF-BFF6-301B0A2E77ED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28DE8F-E22F-46DA-83F9-B95CD0D63854}" type="presOf" srcId="{051ED19D-1B0B-49C7-AAEF-77203888D75A}" destId="{AB294342-3452-47EB-9638-58C0DD0E8B07}" srcOrd="0" destOrd="0" presId="urn:microsoft.com/office/officeart/2005/8/layout/vList4"/>
    <dgm:cxn modelId="{CC42D3AB-14B4-40FE-AB2F-94107C7AB23D}" type="presOf" srcId="{E8A24FC0-9D1F-451B-B854-4FC70551F0AF}" destId="{6EB5B8B6-30F3-4905-8CB5-B3098A5D4292}" srcOrd="0" destOrd="0" presId="urn:microsoft.com/office/officeart/2005/8/layout/vList4"/>
    <dgm:cxn modelId="{CE977745-A02D-4AD0-8EF1-B9899CBA5638}" type="presOf" srcId="{051ED19D-1B0B-49C7-AAEF-77203888D75A}" destId="{FA686734-35B2-4E2F-B591-074762412AF8}" srcOrd="1" destOrd="0" presId="urn:microsoft.com/office/officeart/2005/8/layout/vList4"/>
    <dgm:cxn modelId="{38868160-AEA5-4721-88BA-8B0AA79C9593}" type="presOf" srcId="{B23B47B9-2CB7-4BBE-BCF5-D2C77008B8B7}" destId="{47D52D6C-12BD-4ED6-85A0-CCFA05A1DACD}" srcOrd="1" destOrd="0" presId="urn:microsoft.com/office/officeart/2005/8/layout/vList4"/>
    <dgm:cxn modelId="{862F03E3-9DE3-4115-9FDD-96C0CDC6AC33}" srcId="{E8A24FC0-9D1F-451B-B854-4FC70551F0AF}" destId="{6FC24369-4CA3-40F6-B46B-A2B37552390A}" srcOrd="2" destOrd="0" parTransId="{8C46844B-8E0C-4137-B886-051295776074}" sibTransId="{FEAD4949-2024-4EFF-A7AB-232A3E4E85CA}"/>
    <dgm:cxn modelId="{5BCA5CD8-89B0-40D9-B00E-5B88928CA0DA}" srcId="{E8A24FC0-9D1F-451B-B854-4FC70551F0AF}" destId="{B23B47B9-2CB7-4BBE-BCF5-D2C77008B8B7}" srcOrd="0" destOrd="0" parTransId="{975C5BA5-A48F-4818-AEE2-7D6AB19E2428}" sibTransId="{BD111789-3A5D-401B-B3EC-64CD0BB0CE04}"/>
    <dgm:cxn modelId="{AF563858-31B8-4325-BC2B-FC5ADF801C8B}" type="presOf" srcId="{6FC24369-4CA3-40F6-B46B-A2B37552390A}" destId="{F3603ADE-FE70-4F11-85CD-28F22DD3E9FC}" srcOrd="0" destOrd="0" presId="urn:microsoft.com/office/officeart/2005/8/layout/vList4"/>
    <dgm:cxn modelId="{C0A51D09-04B7-4842-9236-468967DA5442}" type="presOf" srcId="{3ECE467E-68A2-49DF-BFF6-301B0A2E77ED}" destId="{EBE29BA3-C64B-4281-BAE9-DAD7B9694750}" srcOrd="0" destOrd="0" presId="urn:microsoft.com/office/officeart/2005/8/layout/vList4"/>
    <dgm:cxn modelId="{E477A316-6186-4E2C-89A3-4686A6E8A8B3}" type="presOf" srcId="{6FC24369-4CA3-40F6-B46B-A2B37552390A}" destId="{8DBDC647-5D8D-4BB3-AD21-8A832C310B54}" srcOrd="1" destOrd="0" presId="urn:microsoft.com/office/officeart/2005/8/layout/vList4"/>
    <dgm:cxn modelId="{44C751EF-FA24-4F3F-9339-E36D7F8CE04F}" type="presOf" srcId="{5CC28397-F400-4235-BAC7-73596DA5F95D}" destId="{0BA60956-793E-4F09-8935-C90DDB85E3E2}" srcOrd="1" destOrd="0" presId="urn:microsoft.com/office/officeart/2005/8/layout/vList4"/>
    <dgm:cxn modelId="{EB83C189-AF29-4CCF-82C9-D5658FD265D1}" type="presOf" srcId="{3ECE467E-68A2-49DF-BFF6-301B0A2E77ED}" destId="{7BBF0497-DF46-4FF8-AD1E-1E48A1EC3A21}" srcOrd="1" destOrd="0" presId="urn:microsoft.com/office/officeart/2005/8/layout/vList4"/>
    <dgm:cxn modelId="{2249D3C0-52B1-42BD-BE19-CA8B37DF6573}" srcId="{E8A24FC0-9D1F-451B-B854-4FC70551F0AF}" destId="{5CC28397-F400-4235-BAC7-73596DA5F95D}" srcOrd="3" destOrd="0" parTransId="{470F285B-2076-451E-BB20-9792A09B0C38}" sibTransId="{EEDF7F43-E94C-452E-8D99-7348AC8E1372}"/>
    <dgm:cxn modelId="{DB442D93-48C4-4467-9C97-E11C13EE5FD1}" srcId="{E8A24FC0-9D1F-451B-B854-4FC70551F0AF}" destId="{051ED19D-1B0B-49C7-AAEF-77203888D75A}" srcOrd="1" destOrd="0" parTransId="{E7312F3F-2EBA-45F2-AFBB-418007DC3974}" sibTransId="{9C0F0863-4CD0-4E0C-848D-475A95A92921}"/>
    <dgm:cxn modelId="{05E17CFD-E781-4B73-BEB9-2088EA3AC3A9}" type="presOf" srcId="{B23B47B9-2CB7-4BBE-BCF5-D2C77008B8B7}" destId="{248B936F-11ED-4929-95B8-BB9A78D2137E}" srcOrd="0" destOrd="0" presId="urn:microsoft.com/office/officeart/2005/8/layout/vList4"/>
    <dgm:cxn modelId="{72B76FA1-C127-4B60-B04D-A5BCC9006379}" type="presOf" srcId="{5CC28397-F400-4235-BAC7-73596DA5F95D}" destId="{90E4DA23-03AB-4720-BB66-63E3A96C7972}" srcOrd="0" destOrd="0" presId="urn:microsoft.com/office/officeart/2005/8/layout/vList4"/>
    <dgm:cxn modelId="{EA64F294-ED7D-4C02-A26E-E2B42F9DF064}" srcId="{E8A24FC0-9D1F-451B-B854-4FC70551F0AF}" destId="{3ECE467E-68A2-49DF-BFF6-301B0A2E77ED}" srcOrd="4" destOrd="0" parTransId="{8EE136E1-5E60-46D8-B859-FC7B83ED314C}" sibTransId="{3413E8A2-211B-4AB0-BA10-144397329A2C}"/>
    <dgm:cxn modelId="{B00D9640-C5B2-4ACD-B034-B82D79529F50}" type="presParOf" srcId="{6EB5B8B6-30F3-4905-8CB5-B3098A5D4292}" destId="{33D2310F-2C3E-4317-85C4-3CC621C2BA2F}" srcOrd="0" destOrd="0" presId="urn:microsoft.com/office/officeart/2005/8/layout/vList4"/>
    <dgm:cxn modelId="{F16869E8-2AEE-47CE-B203-ECCBA8AD6EDE}" type="presParOf" srcId="{33D2310F-2C3E-4317-85C4-3CC621C2BA2F}" destId="{248B936F-11ED-4929-95B8-BB9A78D2137E}" srcOrd="0" destOrd="0" presId="urn:microsoft.com/office/officeart/2005/8/layout/vList4"/>
    <dgm:cxn modelId="{02FC551C-BA51-4950-8469-632DD96BD30E}" type="presParOf" srcId="{33D2310F-2C3E-4317-85C4-3CC621C2BA2F}" destId="{F7DC2AA3-6FE9-4DC1-915F-264D7F45BD3E}" srcOrd="1" destOrd="0" presId="urn:microsoft.com/office/officeart/2005/8/layout/vList4"/>
    <dgm:cxn modelId="{9DE59987-22CE-42A8-B721-DCCD95EB341C}" type="presParOf" srcId="{33D2310F-2C3E-4317-85C4-3CC621C2BA2F}" destId="{47D52D6C-12BD-4ED6-85A0-CCFA05A1DACD}" srcOrd="2" destOrd="0" presId="urn:microsoft.com/office/officeart/2005/8/layout/vList4"/>
    <dgm:cxn modelId="{2B3EA78E-81CB-407C-811C-01CB03F53878}" type="presParOf" srcId="{6EB5B8B6-30F3-4905-8CB5-B3098A5D4292}" destId="{394EAC72-7349-4D73-BBAE-7C70340511B4}" srcOrd="1" destOrd="0" presId="urn:microsoft.com/office/officeart/2005/8/layout/vList4"/>
    <dgm:cxn modelId="{C755973C-780A-4DE7-9B4E-B07EE756DDA9}" type="presParOf" srcId="{6EB5B8B6-30F3-4905-8CB5-B3098A5D4292}" destId="{C1E99CBB-F1AB-4BCC-8860-C2E0D7D4B5A0}" srcOrd="2" destOrd="0" presId="urn:microsoft.com/office/officeart/2005/8/layout/vList4"/>
    <dgm:cxn modelId="{FE369CF5-4EE2-48A5-BD7E-65062D49AF26}" type="presParOf" srcId="{C1E99CBB-F1AB-4BCC-8860-C2E0D7D4B5A0}" destId="{AB294342-3452-47EB-9638-58C0DD0E8B07}" srcOrd="0" destOrd="0" presId="urn:microsoft.com/office/officeart/2005/8/layout/vList4"/>
    <dgm:cxn modelId="{F6C9F76B-FCBC-443E-B927-69A75AE0C30A}" type="presParOf" srcId="{C1E99CBB-F1AB-4BCC-8860-C2E0D7D4B5A0}" destId="{B571B17D-BDDB-478D-88B9-BFECE25E5099}" srcOrd="1" destOrd="0" presId="urn:microsoft.com/office/officeart/2005/8/layout/vList4"/>
    <dgm:cxn modelId="{B057EB3C-74F7-44F1-980D-B973D8210A17}" type="presParOf" srcId="{C1E99CBB-F1AB-4BCC-8860-C2E0D7D4B5A0}" destId="{FA686734-35B2-4E2F-B591-074762412AF8}" srcOrd="2" destOrd="0" presId="urn:microsoft.com/office/officeart/2005/8/layout/vList4"/>
    <dgm:cxn modelId="{9543CC9C-081D-4AD1-9670-F69D40D0A9C3}" type="presParOf" srcId="{6EB5B8B6-30F3-4905-8CB5-B3098A5D4292}" destId="{72A2FB4C-0124-4AB0-82AC-16B581357ECF}" srcOrd="3" destOrd="0" presId="urn:microsoft.com/office/officeart/2005/8/layout/vList4"/>
    <dgm:cxn modelId="{C3750AC5-AB1E-43EC-B28E-1CEF560AA2D6}" type="presParOf" srcId="{6EB5B8B6-30F3-4905-8CB5-B3098A5D4292}" destId="{7462D7F5-79A3-489C-93BC-EEB1562AA1F2}" srcOrd="4" destOrd="0" presId="urn:microsoft.com/office/officeart/2005/8/layout/vList4"/>
    <dgm:cxn modelId="{65964F61-618F-4794-B6FB-150D4303C898}" type="presParOf" srcId="{7462D7F5-79A3-489C-93BC-EEB1562AA1F2}" destId="{F3603ADE-FE70-4F11-85CD-28F22DD3E9FC}" srcOrd="0" destOrd="0" presId="urn:microsoft.com/office/officeart/2005/8/layout/vList4"/>
    <dgm:cxn modelId="{115DB166-F157-4647-BD10-4A47EBC3873B}" type="presParOf" srcId="{7462D7F5-79A3-489C-93BC-EEB1562AA1F2}" destId="{17B2AC92-0D98-460D-89A2-23A09A09F100}" srcOrd="1" destOrd="0" presId="urn:microsoft.com/office/officeart/2005/8/layout/vList4"/>
    <dgm:cxn modelId="{63ACFC34-B186-42D2-ACE6-F188EFFA7380}" type="presParOf" srcId="{7462D7F5-79A3-489C-93BC-EEB1562AA1F2}" destId="{8DBDC647-5D8D-4BB3-AD21-8A832C310B54}" srcOrd="2" destOrd="0" presId="urn:microsoft.com/office/officeart/2005/8/layout/vList4"/>
    <dgm:cxn modelId="{0DBEE465-1B17-4780-99A0-10486C46DD86}" type="presParOf" srcId="{6EB5B8B6-30F3-4905-8CB5-B3098A5D4292}" destId="{D9AB9CE4-BE9B-474B-A0EC-427EE9DAB556}" srcOrd="5" destOrd="0" presId="urn:microsoft.com/office/officeart/2005/8/layout/vList4"/>
    <dgm:cxn modelId="{E7D77679-C647-4B01-B0B9-B44AC944EDE9}" type="presParOf" srcId="{6EB5B8B6-30F3-4905-8CB5-B3098A5D4292}" destId="{DE861D1C-3011-4368-A374-5F94FDAFE721}" srcOrd="6" destOrd="0" presId="urn:microsoft.com/office/officeart/2005/8/layout/vList4"/>
    <dgm:cxn modelId="{63EF7712-2CEB-45D4-A931-84F3CAE6C7FC}" type="presParOf" srcId="{DE861D1C-3011-4368-A374-5F94FDAFE721}" destId="{90E4DA23-03AB-4720-BB66-63E3A96C7972}" srcOrd="0" destOrd="0" presId="urn:microsoft.com/office/officeart/2005/8/layout/vList4"/>
    <dgm:cxn modelId="{6CEE5486-E41C-4ACC-A2F1-27EE2F6BAB23}" type="presParOf" srcId="{DE861D1C-3011-4368-A374-5F94FDAFE721}" destId="{B6749E8B-7F85-472C-8EEC-6BB860E07443}" srcOrd="1" destOrd="0" presId="urn:microsoft.com/office/officeart/2005/8/layout/vList4"/>
    <dgm:cxn modelId="{AF30C9F3-A02D-4163-AABA-A4A524298D90}" type="presParOf" srcId="{DE861D1C-3011-4368-A374-5F94FDAFE721}" destId="{0BA60956-793E-4F09-8935-C90DDB85E3E2}" srcOrd="2" destOrd="0" presId="urn:microsoft.com/office/officeart/2005/8/layout/vList4"/>
    <dgm:cxn modelId="{1CC25E92-93E2-4260-AD10-8C6A25F3204B}" type="presParOf" srcId="{6EB5B8B6-30F3-4905-8CB5-B3098A5D4292}" destId="{C708A55F-74EA-4D44-AB8F-092BD58C6E33}" srcOrd="7" destOrd="0" presId="urn:microsoft.com/office/officeart/2005/8/layout/vList4"/>
    <dgm:cxn modelId="{29A3E832-90D9-4DDE-8668-B251B86E7F3D}" type="presParOf" srcId="{6EB5B8B6-30F3-4905-8CB5-B3098A5D4292}" destId="{D7A1AA00-85E2-4AD4-8384-E2CA817DEA3E}" srcOrd="8" destOrd="0" presId="urn:microsoft.com/office/officeart/2005/8/layout/vList4"/>
    <dgm:cxn modelId="{9EBFFF76-8765-4C9A-9AF2-26D9F3A1980A}" type="presParOf" srcId="{D7A1AA00-85E2-4AD4-8384-E2CA817DEA3E}" destId="{EBE29BA3-C64B-4281-BAE9-DAD7B9694750}" srcOrd="0" destOrd="0" presId="urn:microsoft.com/office/officeart/2005/8/layout/vList4"/>
    <dgm:cxn modelId="{3B5DE8F8-67DC-478E-A3D7-E5A2328E4993}" type="presParOf" srcId="{D7A1AA00-85E2-4AD4-8384-E2CA817DEA3E}" destId="{71BC472B-2D45-4CAF-8976-3B8C69BE398F}" srcOrd="1" destOrd="0" presId="urn:microsoft.com/office/officeart/2005/8/layout/vList4"/>
    <dgm:cxn modelId="{5E5E50BD-0CD0-4F94-A836-D7BAAD48CA7F}" type="presParOf" srcId="{D7A1AA00-85E2-4AD4-8384-E2CA817DEA3E}" destId="{7BBF0497-DF46-4FF8-AD1E-1E48A1EC3A21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6"/>
            <a:ext cx="4270286" cy="336451"/>
          </a:xfrm>
          <a:prstGeom prst="rect">
            <a:avLst/>
          </a:prstGeom>
        </p:spPr>
        <p:txBody>
          <a:bodyPr vert="horz" lIns="90518" tIns="45255" rIns="90518" bIns="4525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79448" y="6"/>
            <a:ext cx="4270286" cy="336451"/>
          </a:xfrm>
          <a:prstGeom prst="rect">
            <a:avLst/>
          </a:prstGeom>
        </p:spPr>
        <p:txBody>
          <a:bodyPr vert="horz" lIns="90518" tIns="45255" rIns="90518" bIns="45255" rtlCol="0"/>
          <a:lstStyle>
            <a:lvl1pPr algn="r">
              <a:defRPr sz="1200"/>
            </a:lvl1pPr>
          </a:lstStyle>
          <a:p>
            <a:fld id="{07219616-A71A-48ED-9E3A-FE721405F6B5}" type="datetimeFigureOut">
              <a:rPr lang="ru-RU" smtClean="0"/>
              <a:t>19.04.2024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6383951"/>
            <a:ext cx="4270286" cy="336450"/>
          </a:xfrm>
          <a:prstGeom prst="rect">
            <a:avLst/>
          </a:prstGeom>
        </p:spPr>
        <p:txBody>
          <a:bodyPr vert="horz" lIns="90518" tIns="45255" rIns="90518" bIns="4525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79448" y="6383951"/>
            <a:ext cx="4270286" cy="336450"/>
          </a:xfrm>
          <a:prstGeom prst="rect">
            <a:avLst/>
          </a:prstGeom>
        </p:spPr>
        <p:txBody>
          <a:bodyPr vert="horz" lIns="90518" tIns="45255" rIns="90518" bIns="45255" rtlCol="0" anchor="b"/>
          <a:lstStyle>
            <a:lvl1pPr algn="r">
              <a:defRPr sz="1200"/>
            </a:lvl1pPr>
          </a:lstStyle>
          <a:p>
            <a:fld id="{4EAE3BFE-CCE5-40A5-9ADD-6A2837EE72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045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269211" cy="336074"/>
          </a:xfrm>
          <a:prstGeom prst="rect">
            <a:avLst/>
          </a:prstGeom>
        </p:spPr>
        <p:txBody>
          <a:bodyPr vert="horz" lIns="90071" tIns="45033" rIns="90071" bIns="450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i="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0543" y="2"/>
            <a:ext cx="4269211" cy="336074"/>
          </a:xfrm>
          <a:prstGeom prst="rect">
            <a:avLst/>
          </a:prstGeom>
        </p:spPr>
        <p:txBody>
          <a:bodyPr vert="horz" lIns="90071" tIns="45033" rIns="90071" bIns="450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i="0" smtClean="0">
                <a:latin typeface="+mn-lt"/>
              </a:defRPr>
            </a:lvl1pPr>
          </a:lstStyle>
          <a:p>
            <a:pPr>
              <a:defRPr/>
            </a:pPr>
            <a:fld id="{D2AC4E39-D708-4EEB-B2D4-03DB7DC1C14A}" type="datetimeFigureOut">
              <a:rPr lang="ru-RU"/>
              <a:pPr>
                <a:defRPr/>
              </a:pPr>
              <a:t>19.04.2024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503238"/>
            <a:ext cx="3962400" cy="2519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071" tIns="45033" rIns="90071" bIns="45033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5204" y="3192703"/>
            <a:ext cx="7881620" cy="3024664"/>
          </a:xfrm>
          <a:prstGeom prst="rect">
            <a:avLst/>
          </a:prstGeom>
        </p:spPr>
        <p:txBody>
          <a:bodyPr vert="horz" lIns="90071" tIns="45033" rIns="90071" bIns="45033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6384237"/>
            <a:ext cx="4269211" cy="336074"/>
          </a:xfrm>
          <a:prstGeom prst="rect">
            <a:avLst/>
          </a:prstGeom>
        </p:spPr>
        <p:txBody>
          <a:bodyPr vert="horz" lIns="90071" tIns="45033" rIns="90071" bIns="450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i="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0543" y="6384237"/>
            <a:ext cx="4269211" cy="336074"/>
          </a:xfrm>
          <a:prstGeom prst="rect">
            <a:avLst/>
          </a:prstGeom>
        </p:spPr>
        <p:txBody>
          <a:bodyPr vert="horz" lIns="90071" tIns="45033" rIns="90071" bIns="450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i="0" smtClean="0">
                <a:latin typeface="+mn-lt"/>
              </a:defRPr>
            </a:lvl1pPr>
          </a:lstStyle>
          <a:p>
            <a:pPr>
              <a:defRPr/>
            </a:pPr>
            <a:fld id="{E2519A67-12F6-4585-907C-3A64DBE7EEB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9400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3565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7135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0698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4265" algn="l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17828" algn="l" defTabSz="10871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1395" algn="l" defTabSz="10871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4958" algn="l" defTabSz="10871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48528" algn="l" defTabSz="108713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30080" y="1373830"/>
            <a:ext cx="9274759" cy="1831763"/>
          </a:xfrm>
          <a:ln>
            <a:noFill/>
          </a:ln>
        </p:spPr>
        <p:txBody>
          <a:bodyPr vert="horz" tIns="0" rIns="20174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30079" y="3233768"/>
            <a:ext cx="9278360" cy="1755440"/>
          </a:xfrm>
        </p:spPr>
        <p:txBody>
          <a:bodyPr lIns="0" rIns="20174"/>
          <a:lstStyle>
            <a:lvl1pPr marL="0" marR="50432" indent="0" algn="r">
              <a:buNone/>
              <a:defRPr>
                <a:solidFill>
                  <a:schemeClr val="tx1"/>
                </a:solidFill>
              </a:defRPr>
            </a:lvl1pPr>
            <a:lvl2pPr marL="504322" indent="0" algn="ctr">
              <a:buNone/>
            </a:lvl2pPr>
            <a:lvl3pPr marL="1008640" indent="0" algn="ctr">
              <a:buNone/>
            </a:lvl3pPr>
            <a:lvl4pPr marL="1512967" indent="0" algn="ctr">
              <a:buNone/>
            </a:lvl4pPr>
            <a:lvl5pPr marL="2017286" indent="0" algn="ctr">
              <a:buNone/>
            </a:lvl5pPr>
            <a:lvl6pPr marL="2521604" indent="0" algn="ctr">
              <a:buNone/>
            </a:lvl6pPr>
            <a:lvl7pPr marL="3025926" indent="0" algn="ctr">
              <a:buNone/>
            </a:lvl7pPr>
            <a:lvl8pPr marL="3530249" indent="0" algn="ctr">
              <a:buNone/>
            </a:lvl8pPr>
            <a:lvl9pPr marL="4034571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6649E2-0BAA-4295-97D3-E3CA4C2CFCA0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FF61D-2BC5-45A0-BDF7-4AB36C8BA9A7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647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0E7750-5774-477F-9D90-8D085EEA6A50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6E56F2-21D4-4D70-8D95-B9A60C0C8DA2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742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30979" y="915883"/>
            <a:ext cx="2430304" cy="5220208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7" y="915883"/>
            <a:ext cx="7110889" cy="5220208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BE127D-3C4F-4DD1-B792-7C6FE0401C32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EF1E1-6B76-4370-8D1A-937E0A4A3BE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13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E27F4-5E0D-4CE4-8D58-F30FCCABB4A3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86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478" y="1318870"/>
            <a:ext cx="9181148" cy="1364664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6478" y="2709047"/>
            <a:ext cx="9181148" cy="1512158"/>
          </a:xfrm>
        </p:spPr>
        <p:txBody>
          <a:bodyPr lIns="50432" rIns="50432" anchor="t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AD74EC-AEA6-494F-A88C-36DAA8F4097F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9A1D47-F14C-4FE5-A4C2-CAC02068FDFA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069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71" y="705229"/>
            <a:ext cx="9721215" cy="11448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68" y="1923197"/>
            <a:ext cx="4770596" cy="4442026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0686" y="1923197"/>
            <a:ext cx="4770596" cy="4442026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23F38-7778-4A58-8FE0-6B0CE04DB444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A8442-AD41-4F3A-B576-2C22B211194C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426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71" y="705229"/>
            <a:ext cx="9721215" cy="1144852"/>
          </a:xfrm>
        </p:spPr>
        <p:txBody>
          <a:bodyPr tIns="50432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68" y="1858255"/>
            <a:ext cx="4772472" cy="660420"/>
          </a:xfrm>
        </p:spPr>
        <p:txBody>
          <a:bodyPr lIns="50432" tIns="0" rIns="50432" bIns="0" anchor="ctr">
            <a:noAutofit/>
          </a:bodyPr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486945" y="1862771"/>
            <a:ext cx="4774347" cy="655904"/>
          </a:xfrm>
        </p:spPr>
        <p:txBody>
          <a:bodyPr lIns="50432" tIns="0" rIns="50432" bIns="0" anchor="ctr"/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40068" y="2518675"/>
            <a:ext cx="4772472" cy="3851952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945" y="2518675"/>
            <a:ext cx="4774347" cy="3851952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E8E7F4-8A6E-460F-BA04-BB9483C48A7A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04E80D-434E-4105-93F7-4D0E19EB8864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618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68" y="705229"/>
            <a:ext cx="9811226" cy="1144852"/>
          </a:xfrm>
        </p:spPr>
        <p:txBody>
          <a:bodyPr vert="horz" tIns="50432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5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55CFB5-A757-45D5-BFC1-5AA1887C886B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4CAA7-0E53-4F6F-8C3E-9E50F7A2A72F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37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738810-F289-42F2-8305-8DFE3DCB4485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8A411-F6B0-4B6F-89D6-A5163E5A640A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6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1" y="515185"/>
            <a:ext cx="3240405" cy="1163933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0101" y="1679116"/>
            <a:ext cx="3240405" cy="4579409"/>
          </a:xfrm>
        </p:spPr>
        <p:txBody>
          <a:bodyPr lIns="20174" rIns="20174"/>
          <a:lstStyle>
            <a:lvl1pPr marL="0" indent="0" algn="l">
              <a:buNone/>
              <a:defRPr sz="1500"/>
            </a:lvl1pPr>
            <a:lvl2pPr indent="0" algn="l">
              <a:buNone/>
              <a:defRPr sz="13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223030" y="1679116"/>
            <a:ext cx="6038255" cy="4579409"/>
          </a:xfrm>
        </p:spPr>
        <p:txBody>
          <a:bodyPr tIns="0"/>
          <a:lstStyle>
            <a:lvl1pPr>
              <a:defRPr sz="3100"/>
            </a:lvl1pPr>
            <a:lvl2pPr>
              <a:defRPr sz="2900"/>
            </a:lvl2pPr>
            <a:lvl3pPr>
              <a:defRPr sz="27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E0A143-9E09-4AB1-B2E8-612C301CDC1E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F1B4E5-A581-4532-80A6-E7B53E321FE7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739546" y="1109872"/>
            <a:ext cx="6210776" cy="4121468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65" tIns="50432" rIns="100865" bIns="50432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9454883" y="5368454"/>
            <a:ext cx="183623" cy="155700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65" tIns="50432" rIns="100865" bIns="50432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1" y="1178911"/>
            <a:ext cx="2613927" cy="1585186"/>
          </a:xfrm>
        </p:spPr>
        <p:txBody>
          <a:bodyPr vert="horz" lIns="50432" tIns="50432" rIns="50432" bIns="50432" anchor="b"/>
          <a:lstStyle>
            <a:lvl1pPr algn="l"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90" y="2833369"/>
            <a:ext cx="2610326" cy="2182851"/>
          </a:xfrm>
        </p:spPr>
        <p:txBody>
          <a:bodyPr lIns="70608" rIns="50432" bIns="50432" anchor="t"/>
          <a:lstStyle>
            <a:lvl1pPr marL="0" indent="0" algn="l">
              <a:spcBef>
                <a:spcPts val="276"/>
              </a:spcBef>
              <a:buFontTx/>
              <a:buNone/>
              <a:defRPr sz="14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F1F731-6CBB-440F-ADD1-DED58420FD89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41193" y="6366657"/>
            <a:ext cx="720090" cy="365717"/>
          </a:xfrm>
        </p:spPr>
        <p:txBody>
          <a:bodyPr/>
          <a:lstStyle/>
          <a:p>
            <a:pPr>
              <a:defRPr/>
            </a:pPr>
            <a:fld id="{1708567E-104D-405A-BE2B-1EF142471E1A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117593" y="1201468"/>
            <a:ext cx="5454682" cy="3938291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1252" y="5826025"/>
            <a:ext cx="10823853" cy="1043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65" tIns="50432" rIns="100865" bIns="50432" anchor="t" compatLnSpc="1"/>
          <a:lstStyle/>
          <a:p>
            <a:endParaRPr lang="en-US">
              <a:solidFill>
                <a:prstClr val="black"/>
              </a:solidFill>
              <a:latin typeface="Cambria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175647" y="6229911"/>
            <a:ext cx="5625703" cy="63920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65" tIns="50432" rIns="100865" bIns="50432" anchor="t" compatLnSpc="1"/>
          <a:lstStyle/>
          <a:p>
            <a:endParaRPr lang="en-US">
              <a:solidFill>
                <a:prstClr val="black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56996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1252" y="-7156"/>
            <a:ext cx="10823853" cy="1043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65" tIns="50432" rIns="100865" bIns="50432" anchor="t" compatLnSpc="1"/>
          <a:lstStyle/>
          <a:p>
            <a:endParaRPr lang="en-US">
              <a:solidFill>
                <a:prstClr val="black"/>
              </a:solidFill>
              <a:latin typeface="Cambri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175647" y="-7148"/>
            <a:ext cx="5625703" cy="63920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65" tIns="50432" rIns="100865" bIns="50432" anchor="t" compatLnSpc="1"/>
          <a:lstStyle/>
          <a:p>
            <a:endParaRPr lang="en-US">
              <a:solidFill>
                <a:prstClr val="black"/>
              </a:solidFill>
              <a:latin typeface="Cambria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40071" y="705229"/>
            <a:ext cx="9721215" cy="1144852"/>
          </a:xfrm>
          <a:prstGeom prst="rect">
            <a:avLst/>
          </a:prstGeom>
        </p:spPr>
        <p:txBody>
          <a:bodyPr vert="horz" lIns="0" tIns="50432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40071" y="1938616"/>
            <a:ext cx="9721215" cy="4396232"/>
          </a:xfrm>
          <a:prstGeom prst="rect">
            <a:avLst/>
          </a:prstGeom>
        </p:spPr>
        <p:txBody>
          <a:bodyPr vert="horz" lIns="100865" tIns="50432" rIns="100865" bIns="50432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40067" y="6366657"/>
            <a:ext cx="2520315" cy="36571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68E1ADE-6042-452A-BD45-417FE4143BE1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19.04.2024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50395" y="6366657"/>
            <a:ext cx="3960495" cy="36571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361171" y="6366657"/>
            <a:ext cx="900113" cy="36571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BBCDB574-B8C1-4150-8E3C-7ED65682CFEC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2464" y="202736"/>
            <a:ext cx="10844522" cy="650276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14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  <p:sldLayoutId id="2147484439" r:id="rId8"/>
    <p:sldLayoutId id="2147484440" r:id="rId9"/>
    <p:sldLayoutId id="2147484441" r:id="rId10"/>
    <p:sldLayoutId id="2147484442" r:id="rId11"/>
  </p:sldLayoutIdLst>
  <p:txStyles>
    <p:titleStyle>
      <a:lvl1pPr algn="l" rtl="0" eaLnBrk="1" latinLnBrk="0" hangingPunct="1">
        <a:spcBef>
          <a:spcPct val="0"/>
        </a:spcBef>
        <a:buNone/>
        <a:defRPr kumimoji="0" sz="55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02594" indent="-302594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06050" indent="-272334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08640" indent="-272334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11236" indent="-231988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613828" indent="-231988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422" indent="-231988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18149" indent="-201727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20742" indent="-201727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23335" indent="-201727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43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86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296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72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216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59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302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457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lk.tomsk.gov.r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0116" y="2354436"/>
            <a:ext cx="1022521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8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Уполномоченный по защите прав предпринимателей в Томской области</a:t>
            </a:r>
          </a:p>
          <a:p>
            <a:pPr algn="ctr"/>
            <a:r>
              <a:rPr lang="ru-RU" altLang="ru-RU" sz="28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Департамент лицензирования и регионального государственного контроля Томской области</a:t>
            </a:r>
          </a:p>
          <a:p>
            <a:pPr algn="ctr"/>
            <a:endParaRPr lang="ru-RU" altLang="ru-RU" sz="2800" b="1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ctr"/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Розничная продажа алкогольной и спиртосодержащей </a:t>
            </a:r>
            <a:b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продукции на территории Томской области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(Материалы к совместному расширенному заседанию Экспертного совета Уполномоченного и консультативно-экспертного совета при Департаменте)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6098852"/>
            <a:ext cx="10801349" cy="317398"/>
          </a:xfrm>
          <a:prstGeom prst="rect">
            <a:avLst/>
          </a:prstGeom>
        </p:spPr>
        <p:txBody>
          <a:bodyPr wrap="square" lIns="100968" tIns="50484" rIns="100968" bIns="50484">
            <a:spAutoFit/>
          </a:bodyPr>
          <a:lstStyle/>
          <a:p>
            <a:pPr algn="ctr">
              <a:defRPr/>
            </a:pPr>
            <a:r>
              <a:rPr lang="ru-RU" sz="1400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Arial" pitchFamily="34" charset="0"/>
              </a:rPr>
              <a:t>Март 2024 года</a:t>
            </a:r>
          </a:p>
        </p:txBody>
      </p:sp>
      <p:pic>
        <p:nvPicPr>
          <p:cNvPr id="5" name="Picture 2" descr="C:\Users\morozov\Desktop\i.png">
            <a:extLst>
              <a:ext uri="{FF2B5EF4-FFF2-40B4-BE49-F238E27FC236}">
                <a16:creationId xmlns:a16="http://schemas.microsoft.com/office/drawing/2014/main" xmlns="" id="{8BCECBE4-C778-4F59-A42C-8B632A72C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259" y="540372"/>
            <a:ext cx="1698832" cy="1558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14851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/>
          </p:nvPr>
        </p:nvGraphicFramePr>
        <p:xfrm>
          <a:off x="360115" y="1418332"/>
          <a:ext cx="10081120" cy="496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24211" y="585552"/>
            <a:ext cx="9162118" cy="717493"/>
          </a:xfrm>
          <a:prstGeom prst="rect">
            <a:avLst/>
          </a:prstGeom>
        </p:spPr>
        <p:txBody>
          <a:bodyPr wrap="square" lIns="100956" tIns="50477" rIns="100956" bIns="50477">
            <a:spAutoFit/>
          </a:bodyPr>
          <a:lstStyle/>
          <a:p>
            <a:pPr algn="ctr"/>
            <a:r>
              <a:rPr lang="ru-RU" altLang="ru-RU" sz="20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Угрозы и риски, связанные с производством, оборотом и потреблением нелегальной алкогольной и спиртосодержащей продукции</a:t>
            </a:r>
            <a:endParaRPr lang="ru-RU" sz="2000" b="1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4" name="Picture 2" descr="C:\Users\morozov\Desktop\i.png">
            <a:extLst>
              <a:ext uri="{FF2B5EF4-FFF2-40B4-BE49-F238E27FC236}">
                <a16:creationId xmlns:a16="http://schemas.microsoft.com/office/drawing/2014/main" xmlns="" id="{1EF0650E-F70E-47E4-B97E-49C5253D1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Номер слайда 7">
            <a:extLst>
              <a:ext uri="{FF2B5EF4-FFF2-40B4-BE49-F238E27FC236}">
                <a16:creationId xmlns:a16="http://schemas.microsoft.com/office/drawing/2014/main" xmlns="" id="{7625B0B3-E0DE-40D1-9D80-C67BD233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10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207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B4FC1C81-36A1-402F-8ADC-D2A2B4387A95}"/>
              </a:ext>
            </a:extLst>
          </p:cNvPr>
          <p:cNvSpPr/>
          <p:nvPr/>
        </p:nvSpPr>
        <p:spPr>
          <a:xfrm>
            <a:off x="5242603" y="1251056"/>
            <a:ext cx="1598231" cy="4075200"/>
          </a:xfrm>
          <a:prstGeom prst="rect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txBody>
          <a:bodyPr wrap="square" lIns="90139" tIns="45069" rIns="90139" bIns="45069">
            <a:spAutoFit/>
          </a:bodyPr>
          <a:lstStyle/>
          <a:p>
            <a:pPr algn="ctr" eaLnBrk="0" hangingPunct="0"/>
            <a:r>
              <a:rPr lang="ru-RU" altLang="ru-RU" sz="1500" b="1" i="0" dirty="0">
                <a:solidFill>
                  <a:srgbClr val="0F6FC6">
                    <a:lumMod val="75000"/>
                  </a:srgb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Вина (в т.ч. шампанские), винные напитки </a:t>
            </a:r>
          </a:p>
          <a:p>
            <a:pPr algn="ctr" eaLnBrk="0" hangingPunct="0"/>
            <a:endParaRPr lang="ru-RU" altLang="ru-RU" sz="1500" b="1" i="0" dirty="0">
              <a:solidFill>
                <a:srgbClr val="0F6FC6">
                  <a:lumMod val="75000"/>
                </a:srgb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sz="32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857235" y="1251056"/>
            <a:ext cx="1584000" cy="4075200"/>
          </a:xfrm>
          <a:prstGeom prst="rect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txBody>
          <a:bodyPr wrap="square" lIns="90139" tIns="45069" rIns="90139" bIns="45069">
            <a:spAutoFit/>
          </a:bodyPr>
          <a:lstStyle/>
          <a:p>
            <a:pPr algn="ctr" eaLnBrk="0" hangingPunct="0"/>
            <a:r>
              <a:rPr lang="ru-RU" altLang="ru-RU" sz="1900" b="1" i="0" dirty="0">
                <a:solidFill>
                  <a:srgbClr val="0F6FC6">
                    <a:lumMod val="75000"/>
                  </a:srgb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Прочая алкогольная продукция</a:t>
            </a: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en-US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chemeClr val="accent5">
                  <a:lumMod val="50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sz="1300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56435" y="1251057"/>
            <a:ext cx="1584000" cy="4076725"/>
          </a:xfrm>
          <a:prstGeom prst="rect">
            <a:avLst/>
          </a:prstGeom>
          <a:noFill/>
          <a:ln w="28575">
            <a:solidFill>
              <a:schemeClr val="tx2">
                <a:lumMod val="50000"/>
              </a:schemeClr>
            </a:solidFill>
          </a:ln>
        </p:spPr>
        <p:txBody>
          <a:bodyPr wrap="square" lIns="90139" tIns="45069" rIns="90139" bIns="45069">
            <a:spAutoFit/>
          </a:bodyPr>
          <a:lstStyle/>
          <a:p>
            <a:pPr algn="ctr" eaLnBrk="0" hangingPunct="0"/>
            <a:r>
              <a:rPr lang="ru-RU" altLang="ru-RU" b="1" i="0" dirty="0">
                <a:solidFill>
                  <a:srgbClr val="0F6FC6">
                    <a:lumMod val="75000"/>
                  </a:srgb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Пиво и пивные напитки</a:t>
            </a:r>
            <a:endParaRPr lang="ru-RU" altLang="ru-RU" sz="1200" b="1" i="0" dirty="0">
              <a:solidFill>
                <a:srgbClr val="0F6FC6">
                  <a:lumMod val="75000"/>
                </a:srgb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sz="25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8929067" y="4226644"/>
            <a:ext cx="1416572" cy="82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96" name="Rectangle 1"/>
          <p:cNvSpPr>
            <a:spLocks noChangeArrowheads="1"/>
          </p:cNvSpPr>
          <p:nvPr/>
        </p:nvSpPr>
        <p:spPr bwMode="auto">
          <a:xfrm>
            <a:off x="1108415" y="564495"/>
            <a:ext cx="10002619" cy="697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1608" tIns="40804" rIns="81608" bIns="40804" anchor="ctr">
            <a:spAutoFit/>
          </a:bodyPr>
          <a:lstStyle/>
          <a:p>
            <a:pPr algn="ctr" eaLnBrk="0" hangingPunct="0"/>
            <a:r>
              <a:rPr lang="ru-RU" altLang="ru-RU" sz="20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Объем и структура потребления легальной алкогольной продукции</a:t>
            </a:r>
          </a:p>
          <a:p>
            <a:pPr algn="ctr" eaLnBrk="0" hangingPunct="0"/>
            <a:r>
              <a:rPr lang="ru-RU" altLang="ru-RU" sz="20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в Томской области за 2020 – 2023 годы (литров на 1 жителя</a:t>
            </a:r>
            <a:r>
              <a:rPr lang="ru-RU" altLang="ru-RU" sz="2000" b="1" i="0" dirty="0">
                <a:solidFill>
                  <a:schemeClr val="accent1">
                    <a:lumMod val="50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57035" y="1251057"/>
            <a:ext cx="1584000" cy="4075200"/>
          </a:xfrm>
          <a:prstGeom prst="rect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txBody>
          <a:bodyPr wrap="square" lIns="90139" tIns="45069" rIns="90139" bIns="45069">
            <a:spAutoFit/>
          </a:bodyPr>
          <a:lstStyle/>
          <a:p>
            <a:pPr algn="ctr" eaLnBrk="0" hangingPunct="0"/>
            <a:r>
              <a:rPr lang="ru-RU" altLang="ru-RU" sz="2200" b="1" i="0" dirty="0">
                <a:solidFill>
                  <a:srgbClr val="0F6FC6">
                    <a:lumMod val="75000"/>
                  </a:srgb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Коньяки и бренди</a:t>
            </a:r>
            <a:endParaRPr lang="ru-RU" altLang="ru-RU" sz="2200" b="1" i="0" dirty="0">
              <a:solidFill>
                <a:srgbClr val="0F6FC6">
                  <a:lumMod val="50000"/>
                </a:srgb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sz="32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00B05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56635" y="1251057"/>
            <a:ext cx="1584000" cy="4075200"/>
          </a:xfrm>
          <a:prstGeom prst="rect">
            <a:avLst/>
          </a:prstGeom>
          <a:ln w="28575">
            <a:solidFill>
              <a:schemeClr val="bg2">
                <a:lumMod val="10000"/>
              </a:schemeClr>
            </a:solidFill>
          </a:ln>
        </p:spPr>
        <p:txBody>
          <a:bodyPr wrap="square" lIns="90139" tIns="45069" rIns="90139" bIns="45069">
            <a:spAutoFit/>
          </a:bodyPr>
          <a:lstStyle/>
          <a:p>
            <a:pPr algn="ctr" eaLnBrk="0" hangingPunct="0"/>
            <a:r>
              <a:rPr lang="ru-RU" altLang="ru-RU" sz="2200" b="1" i="0" dirty="0">
                <a:solidFill>
                  <a:srgbClr val="0F6FC6">
                    <a:lumMod val="75000"/>
                  </a:srgb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Водка</a:t>
            </a:r>
            <a:endParaRPr lang="ru-RU" altLang="ru-RU" sz="2200" b="1" i="0" dirty="0">
              <a:solidFill>
                <a:srgbClr val="0F6FC6">
                  <a:lumMod val="50000"/>
                </a:srgb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sz="25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eaLnBrk="0" hangingPunct="0"/>
            <a:endParaRPr lang="ru-RU" altLang="ru-RU" b="1" i="0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31918" y="5273516"/>
            <a:ext cx="8409317" cy="1491402"/>
          </a:xfrm>
          <a:prstGeom prst="rect">
            <a:avLst/>
          </a:prstGeom>
        </p:spPr>
        <p:txBody>
          <a:bodyPr wrap="square" lIns="90139" tIns="45069" rIns="90139" bIns="45069">
            <a:spAutoFit/>
          </a:bodyPr>
          <a:lstStyle/>
          <a:p>
            <a:pPr algn="ctr" eaLnBrk="0" hangingPunct="0"/>
            <a:r>
              <a:rPr lang="ru-RU" altLang="ru-RU" sz="1500" b="1" i="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ИТОГО:</a:t>
            </a:r>
            <a:endParaRPr lang="en-US" altLang="ru-RU" sz="1500" b="1" i="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altLang="ru-RU" sz="1500" b="1" i="0" dirty="0">
                <a:solidFill>
                  <a:srgbClr val="008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за </a:t>
            </a:r>
            <a:r>
              <a:rPr lang="ru-RU" altLang="ru-RU" sz="1500" b="1" i="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2020 </a:t>
            </a:r>
            <a:r>
              <a:rPr lang="ru-RU" altLang="ru-RU" sz="1500" b="1" i="0" dirty="0">
                <a:solidFill>
                  <a:srgbClr val="008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год</a:t>
            </a:r>
            <a:r>
              <a:rPr lang="ru-RU" altLang="ru-RU" sz="1500" b="1" i="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altLang="ru-RU" sz="1500" b="1" i="0" dirty="0">
                <a:solidFill>
                  <a:srgbClr val="008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– </a:t>
            </a:r>
            <a:r>
              <a:rPr lang="ru-RU" altLang="ru-RU" sz="1500" b="1" i="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61,8</a:t>
            </a:r>
            <a:r>
              <a:rPr lang="ru-RU" altLang="ru-RU" sz="1500" b="1" i="0" dirty="0">
                <a:solidFill>
                  <a:srgbClr val="008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литра алкогольной продукции (</a:t>
            </a:r>
            <a:r>
              <a:rPr lang="ru-RU" altLang="ru-RU" sz="1500" b="1" i="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5,6</a:t>
            </a:r>
            <a:r>
              <a:rPr lang="ru-RU" altLang="ru-RU" sz="1500" b="1" i="0" dirty="0">
                <a:solidFill>
                  <a:srgbClr val="008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л. абсолютного спирта) на 1 жителя</a:t>
            </a:r>
          </a:p>
          <a:p>
            <a:pPr algn="ctr" eaLnBrk="0" hangingPunct="0"/>
            <a:r>
              <a:rPr lang="ru-RU" altLang="ru-RU" sz="1500" b="1" i="0" dirty="0">
                <a:solidFill>
                  <a:schemeClr val="accent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за </a:t>
            </a:r>
            <a:r>
              <a:rPr lang="ru-RU" altLang="ru-RU" sz="1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2021</a:t>
            </a:r>
            <a:r>
              <a:rPr lang="ru-RU" altLang="ru-RU" sz="1500" b="1" i="0" dirty="0">
                <a:solidFill>
                  <a:schemeClr val="accent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год – 63,8 литра алкогольной продукции (5,8 л. абсолютного спирта) на 1 жителя</a:t>
            </a:r>
          </a:p>
          <a:p>
            <a:pPr algn="ctr" eaLnBrk="0" hangingPunct="0"/>
            <a:r>
              <a:rPr lang="ru-RU" altLang="ru-RU" sz="1500" b="1" i="0" dirty="0">
                <a:solidFill>
                  <a:schemeClr val="accent2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за </a:t>
            </a:r>
            <a:r>
              <a:rPr lang="ru-RU" altLang="ru-RU" sz="1500" b="1" i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2022</a:t>
            </a:r>
            <a:r>
              <a:rPr lang="ru-RU" altLang="ru-RU" sz="1500" b="1" i="0" dirty="0">
                <a:solidFill>
                  <a:schemeClr val="accent2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год – </a:t>
            </a:r>
            <a:r>
              <a:rPr lang="ru-RU" altLang="ru-RU" sz="1500" b="1" i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64,2</a:t>
            </a:r>
            <a:r>
              <a:rPr lang="ru-RU" altLang="ru-RU" sz="1500" b="1" i="0" dirty="0">
                <a:solidFill>
                  <a:schemeClr val="accent2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литра алкогольной продукции (</a:t>
            </a:r>
            <a:r>
              <a:rPr lang="ru-RU" altLang="ru-RU" sz="1500" b="1" i="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5,9</a:t>
            </a:r>
            <a:r>
              <a:rPr lang="ru-RU" altLang="ru-RU" sz="1500" b="1" i="0" dirty="0">
                <a:solidFill>
                  <a:schemeClr val="accent2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л. абсолютного спирта) на 1 жителя</a:t>
            </a:r>
          </a:p>
          <a:p>
            <a:pPr algn="ctr" eaLnBrk="0" hangingPunct="0"/>
            <a:r>
              <a:rPr lang="ru-RU" altLang="ru-RU" sz="1500" b="1" i="0" dirty="0">
                <a:solidFill>
                  <a:schemeClr val="accent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за </a:t>
            </a:r>
            <a:r>
              <a:rPr lang="ru-RU" altLang="ru-RU" sz="1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2023</a:t>
            </a:r>
            <a:r>
              <a:rPr lang="ru-RU" altLang="ru-RU" sz="1500" b="1" i="0" dirty="0">
                <a:solidFill>
                  <a:schemeClr val="accent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год – </a:t>
            </a:r>
            <a:r>
              <a:rPr lang="ru-RU" altLang="ru-RU" sz="1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66,4</a:t>
            </a:r>
            <a:r>
              <a:rPr lang="ru-RU" altLang="ru-RU" sz="1500" b="1" i="0" dirty="0">
                <a:solidFill>
                  <a:schemeClr val="accent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литра алкогольной продукции (</a:t>
            </a:r>
            <a:r>
              <a:rPr lang="ru-RU" altLang="ru-RU" sz="1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6,0</a:t>
            </a:r>
            <a:r>
              <a:rPr lang="ru-RU" altLang="ru-RU" sz="1500" b="1" i="0" dirty="0">
                <a:solidFill>
                  <a:schemeClr val="accent1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л. абсолютного спирта) на 1 жителя</a:t>
            </a:r>
          </a:p>
          <a:p>
            <a:pPr algn="ctr" eaLnBrk="0" hangingPunct="0"/>
            <a:endParaRPr lang="ru-RU" altLang="ru-RU" sz="1600" b="1" i="0" dirty="0">
              <a:solidFill>
                <a:schemeClr val="accent2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90118" y="3659032"/>
            <a:ext cx="1206500" cy="154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 descr="C:\Users\morozov\Desktop\i.png">
            <a:extLst>
              <a:ext uri="{FF2B5EF4-FFF2-40B4-BE49-F238E27FC236}">
                <a16:creationId xmlns:a16="http://schemas.microsoft.com/office/drawing/2014/main" xmlns="" id="{11CD605B-C4FD-41F2-93B6-0C1445A29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55229" y="3936452"/>
            <a:ext cx="1270380" cy="126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B248D14A-6A6C-4FCE-A8C4-A0BF71404A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87302" y="3804288"/>
            <a:ext cx="1381125" cy="12573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A75D15F3-9091-481C-989F-B41A8454F0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4280" y="3659032"/>
            <a:ext cx="870885" cy="1623683"/>
          </a:xfrm>
          <a:prstGeom prst="rect">
            <a:avLst/>
          </a:prstGeom>
        </p:spPr>
      </p:pic>
      <p:sp>
        <p:nvSpPr>
          <p:cNvPr id="19" name="Номер слайда 7">
            <a:extLst>
              <a:ext uri="{FF2B5EF4-FFF2-40B4-BE49-F238E27FC236}">
                <a16:creationId xmlns:a16="http://schemas.microsoft.com/office/drawing/2014/main" xmlns="" id="{458C0844-83E5-44B3-AABD-9A508D0B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36AE063-FB78-4195-BFDF-5BC0B0B3C3CF}"/>
              </a:ext>
            </a:extLst>
          </p:cNvPr>
          <p:cNvSpPr txBox="1"/>
          <p:nvPr/>
        </p:nvSpPr>
        <p:spPr>
          <a:xfrm>
            <a:off x="1790634" y="1863196"/>
            <a:ext cx="13744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en-US" altLang="ru-RU" sz="1400" b="1" i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endParaRPr lang="ru-RU" altLang="ru-RU" sz="1400" b="1" i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altLang="ru-RU" sz="2500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(литры)</a:t>
            </a:r>
            <a:r>
              <a:rPr lang="ru-RU" altLang="ru-RU" sz="2500" b="1" i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47,7</a:t>
            </a:r>
            <a:r>
              <a:rPr lang="ru-RU" altLang="ru-RU" sz="2500" b="1" i="0" dirty="0">
                <a:solidFill>
                  <a:schemeClr val="accent4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altLang="ru-RU" sz="2500" b="1" i="0" dirty="0">
                <a:solidFill>
                  <a:srgbClr val="00B05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/>
            </a:r>
            <a:br>
              <a:rPr lang="ru-RU" altLang="ru-RU" sz="2500" b="1" i="0" dirty="0">
                <a:solidFill>
                  <a:srgbClr val="00B05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altLang="ru-RU" sz="2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49,5</a:t>
            </a:r>
          </a:p>
          <a:p>
            <a:pPr algn="ctr" eaLnBrk="0" hangingPunct="0"/>
            <a:r>
              <a:rPr lang="ru-RU" altLang="ru-RU" sz="2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51,2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0E37E84D-B09F-488D-BFD8-7A30DB66B097}"/>
              </a:ext>
            </a:extLst>
          </p:cNvPr>
          <p:cNvSpPr txBox="1"/>
          <p:nvPr/>
        </p:nvSpPr>
        <p:spPr>
          <a:xfrm>
            <a:off x="308302" y="1693919"/>
            <a:ext cx="114616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endParaRPr lang="en-US" altLang="ru-RU" sz="25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endParaRPr lang="ru-RU" altLang="ru-RU" sz="2500" b="1" i="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altLang="ru-RU" sz="2500" b="1" i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2020 </a:t>
            </a:r>
            <a:r>
              <a:rPr lang="ru-RU" altLang="ru-RU" sz="2500" b="1" i="0" dirty="0">
                <a:solidFill>
                  <a:schemeClr val="accent4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г.</a:t>
            </a:r>
            <a:r>
              <a:rPr lang="ru-RU" altLang="ru-RU" sz="2500" b="1" i="0" dirty="0">
                <a:solidFill>
                  <a:srgbClr val="00B05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br>
              <a:rPr lang="ru-RU" altLang="ru-RU" sz="2500" b="1" i="0" dirty="0">
                <a:solidFill>
                  <a:srgbClr val="00B05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altLang="ru-RU" sz="2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2022 </a:t>
            </a:r>
            <a:r>
              <a:rPr lang="ru-RU" altLang="ru-RU" sz="2500" b="1" i="0" dirty="0">
                <a:solidFill>
                  <a:schemeClr val="accent3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г.</a:t>
            </a:r>
          </a:p>
          <a:p>
            <a:pPr algn="ctr" eaLnBrk="0" hangingPunct="0"/>
            <a:r>
              <a:rPr lang="ru-RU" altLang="ru-RU" sz="2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2023 г.</a:t>
            </a:r>
            <a:endParaRPr lang="ru-RU" altLang="ru-RU" sz="25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7D51621-1804-4AFD-961B-566FA1FA0A35}"/>
              </a:ext>
            </a:extLst>
          </p:cNvPr>
          <p:cNvSpPr txBox="1"/>
          <p:nvPr/>
        </p:nvSpPr>
        <p:spPr>
          <a:xfrm>
            <a:off x="3583682" y="1863197"/>
            <a:ext cx="13744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en-US" altLang="ru-RU" sz="1400" b="1" i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endParaRPr lang="ru-RU" altLang="ru-RU" sz="1400" b="1" i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altLang="ru-RU" sz="2500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(литры)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altLang="ru-RU" sz="2500" b="1" i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4,5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b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altLang="ru-RU" sz="2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4,9</a:t>
            </a:r>
          </a:p>
          <a:p>
            <a:pPr algn="ctr" eaLnBrk="0" hangingPunct="0"/>
            <a:r>
              <a:rPr lang="ru-RU" altLang="ru-RU" sz="2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4,9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5E90FD7-9198-472C-9258-9E2F38BEF980}"/>
              </a:ext>
            </a:extLst>
          </p:cNvPr>
          <p:cNvSpPr txBox="1"/>
          <p:nvPr/>
        </p:nvSpPr>
        <p:spPr>
          <a:xfrm>
            <a:off x="5361605" y="2078640"/>
            <a:ext cx="137445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ru-RU" altLang="ru-RU" sz="2500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(литры)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altLang="ru-RU" sz="2500" b="1" i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7,2 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/>
            </a:r>
            <a:b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altLang="ru-RU" sz="2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6,2</a:t>
            </a:r>
          </a:p>
          <a:p>
            <a:pPr algn="ctr" eaLnBrk="0" hangingPunct="0"/>
            <a:r>
              <a:rPr lang="ru-RU" altLang="ru-RU" sz="2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6,3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1B3E7B45-1596-430F-B0B5-989E8C12E49D}"/>
              </a:ext>
            </a:extLst>
          </p:cNvPr>
          <p:cNvSpPr txBox="1"/>
          <p:nvPr/>
        </p:nvSpPr>
        <p:spPr>
          <a:xfrm>
            <a:off x="7161805" y="1863195"/>
            <a:ext cx="13744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en-US" altLang="ru-RU" sz="1400" b="1" i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endParaRPr lang="ru-RU" altLang="ru-RU" sz="1400" b="1" i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  <a:p>
            <a:pPr algn="ctr" eaLnBrk="0" hangingPunct="0"/>
            <a:r>
              <a:rPr lang="ru-RU" altLang="ru-RU" sz="2500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(литры)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altLang="ru-RU" sz="2500" b="1" i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0,81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b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altLang="ru-RU" sz="2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0,92</a:t>
            </a:r>
          </a:p>
          <a:p>
            <a:pPr algn="ctr" eaLnBrk="0" hangingPunct="0"/>
            <a:r>
              <a:rPr lang="ru-RU" altLang="ru-RU" sz="2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0,99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14BA0CA-68DF-41EF-B97A-BA9D28063D60}"/>
              </a:ext>
            </a:extLst>
          </p:cNvPr>
          <p:cNvSpPr txBox="1"/>
          <p:nvPr/>
        </p:nvSpPr>
        <p:spPr>
          <a:xfrm>
            <a:off x="8962005" y="2111724"/>
            <a:ext cx="137445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ru-RU" altLang="ru-RU" sz="2500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(литры)</a:t>
            </a:r>
            <a:r>
              <a:rPr lang="ru-RU" altLang="ru-RU" sz="2500" b="1" i="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altLang="ru-RU" sz="2500" b="1" i="0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1,6</a:t>
            </a:r>
            <a:r>
              <a:rPr lang="ru-RU" altLang="ru-RU" sz="2500" b="1" i="0" dirty="0">
                <a:solidFill>
                  <a:srgbClr val="00B05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br>
              <a:rPr lang="ru-RU" altLang="ru-RU" sz="2500" b="1" i="0" dirty="0">
                <a:solidFill>
                  <a:srgbClr val="00B05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</a:br>
            <a:r>
              <a:rPr lang="ru-RU" altLang="ru-RU" sz="2500" b="1" i="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2,7</a:t>
            </a:r>
          </a:p>
          <a:p>
            <a:pPr algn="ctr" eaLnBrk="0" hangingPunct="0"/>
            <a:r>
              <a:rPr lang="ru-RU" altLang="ru-RU" sz="2500" b="1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2,4</a:t>
            </a:r>
          </a:p>
        </p:txBody>
      </p:sp>
      <p:grpSp>
        <p:nvGrpSpPr>
          <p:cNvPr id="22" name="Группа 21" descr="стрелки хода выполнения, указывающие вправо">
            <a:extLst>
              <a:ext uri="{FF2B5EF4-FFF2-40B4-BE49-F238E27FC236}">
                <a16:creationId xmlns:a16="http://schemas.microsoft.com/office/drawing/2014/main" xmlns="" id="{BBAEE6D4-D5D3-4602-95B3-3711E36869B1}"/>
              </a:ext>
            </a:extLst>
          </p:cNvPr>
          <p:cNvGrpSpPr/>
          <p:nvPr/>
        </p:nvGrpSpPr>
        <p:grpSpPr>
          <a:xfrm>
            <a:off x="432123" y="5577178"/>
            <a:ext cx="1728192" cy="897384"/>
            <a:chOff x="503238" y="6651624"/>
            <a:chExt cx="3048000" cy="1927226"/>
          </a:xfrm>
        </p:grpSpPr>
        <p:sp>
          <p:nvSpPr>
            <p:cNvPr id="27" name="Прямоугольник 211">
              <a:extLst>
                <a:ext uri="{FF2B5EF4-FFF2-40B4-BE49-F238E27FC236}">
                  <a16:creationId xmlns:a16="http://schemas.microsoft.com/office/drawing/2014/main" xmlns="" id="{E768315E-11E3-4C18-9A50-E9C8EE8381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6651625"/>
              <a:ext cx="1444625" cy="4381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28" name="Прямоугольник 212">
              <a:extLst>
                <a:ext uri="{FF2B5EF4-FFF2-40B4-BE49-F238E27FC236}">
                  <a16:creationId xmlns:a16="http://schemas.microsoft.com/office/drawing/2014/main" xmlns="" id="{9F8FF8F8-A8D9-4B2C-9A40-D259DDE99A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6651625"/>
              <a:ext cx="1444625" cy="438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29" name="Прямоугольник 213">
              <a:extLst>
                <a:ext uri="{FF2B5EF4-FFF2-40B4-BE49-F238E27FC236}">
                  <a16:creationId xmlns:a16="http://schemas.microsoft.com/office/drawing/2014/main" xmlns="" id="{7B58827A-AD98-4C2C-8FE2-8C33F1CDA4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7146925"/>
              <a:ext cx="1444625" cy="4381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0" name="Прямоугольник 214">
              <a:extLst>
                <a:ext uri="{FF2B5EF4-FFF2-40B4-BE49-F238E27FC236}">
                  <a16:creationId xmlns:a16="http://schemas.microsoft.com/office/drawing/2014/main" xmlns="" id="{EB6A016C-7052-46D3-BD4C-28B70F2205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7146925"/>
              <a:ext cx="1444625" cy="438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1" name="Прямоугольник 215">
              <a:extLst>
                <a:ext uri="{FF2B5EF4-FFF2-40B4-BE49-F238E27FC236}">
                  <a16:creationId xmlns:a16="http://schemas.microsoft.com/office/drawing/2014/main" xmlns="" id="{EDF118AB-01FF-4740-8B1A-3AC5374995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7645400"/>
              <a:ext cx="1444625" cy="4381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2" name="Прямоугольник 216">
              <a:extLst>
                <a:ext uri="{FF2B5EF4-FFF2-40B4-BE49-F238E27FC236}">
                  <a16:creationId xmlns:a16="http://schemas.microsoft.com/office/drawing/2014/main" xmlns="" id="{5846AF7B-EB04-477E-A162-2EA0114EAF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7645400"/>
              <a:ext cx="1444625" cy="438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3" name="Прямоугольник 217">
              <a:extLst>
                <a:ext uri="{FF2B5EF4-FFF2-40B4-BE49-F238E27FC236}">
                  <a16:creationId xmlns:a16="http://schemas.microsoft.com/office/drawing/2014/main" xmlns="" id="{BC03DD94-C7DE-4BCF-8CC1-10E71BA56D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8140700"/>
              <a:ext cx="1444625" cy="4381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4" name="Прямоугольник 218">
              <a:extLst>
                <a:ext uri="{FF2B5EF4-FFF2-40B4-BE49-F238E27FC236}">
                  <a16:creationId xmlns:a16="http://schemas.microsoft.com/office/drawing/2014/main" xmlns="" id="{7081F4DE-49D8-43F5-A1D6-3D36A4F3C3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238" y="8140700"/>
              <a:ext cx="1444625" cy="438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5" name="Полилиния 235">
              <a:extLst>
                <a:ext uri="{FF2B5EF4-FFF2-40B4-BE49-F238E27FC236}">
                  <a16:creationId xmlns:a16="http://schemas.microsoft.com/office/drawing/2014/main" xmlns="" id="{2826CDE1-09BC-4EAD-BCAB-C15B581E01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6651625"/>
              <a:ext cx="635000" cy="784225"/>
            </a:xfrm>
            <a:custGeom>
              <a:avLst/>
              <a:gdLst>
                <a:gd name="T0" fmla="*/ 0 w 400"/>
                <a:gd name="T1" fmla="*/ 276 h 494"/>
                <a:gd name="T2" fmla="*/ 400 w 400"/>
                <a:gd name="T3" fmla="*/ 494 h 494"/>
                <a:gd name="T4" fmla="*/ 400 w 400"/>
                <a:gd name="T5" fmla="*/ 410 h 494"/>
                <a:gd name="T6" fmla="*/ 0 w 400"/>
                <a:gd name="T7" fmla="*/ 0 h 494"/>
                <a:gd name="T8" fmla="*/ 0 w 400"/>
                <a:gd name="T9" fmla="*/ 276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0" y="276"/>
                  </a:moveTo>
                  <a:lnTo>
                    <a:pt x="400" y="494"/>
                  </a:lnTo>
                  <a:lnTo>
                    <a:pt x="400" y="410"/>
                  </a:lnTo>
                  <a:lnTo>
                    <a:pt x="0" y="0"/>
                  </a:lnTo>
                  <a:lnTo>
                    <a:pt x="0" y="276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6" name="Полилиния 236">
              <a:extLst>
                <a:ext uri="{FF2B5EF4-FFF2-40B4-BE49-F238E27FC236}">
                  <a16:creationId xmlns:a16="http://schemas.microsoft.com/office/drawing/2014/main" xmlns="" id="{558C7A4A-45EA-47F5-9B32-C0287BC4EE9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6651625"/>
              <a:ext cx="635000" cy="784225"/>
            </a:xfrm>
            <a:custGeom>
              <a:avLst/>
              <a:gdLst>
                <a:gd name="T0" fmla="*/ 0 w 400"/>
                <a:gd name="T1" fmla="*/ 276 h 494"/>
                <a:gd name="T2" fmla="*/ 400 w 400"/>
                <a:gd name="T3" fmla="*/ 494 h 494"/>
                <a:gd name="T4" fmla="*/ 400 w 400"/>
                <a:gd name="T5" fmla="*/ 410 h 494"/>
                <a:gd name="T6" fmla="*/ 0 w 400"/>
                <a:gd name="T7" fmla="*/ 0 h 494"/>
                <a:gd name="T8" fmla="*/ 0 w 400"/>
                <a:gd name="T9" fmla="*/ 276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0" y="276"/>
                  </a:moveTo>
                  <a:lnTo>
                    <a:pt x="400" y="494"/>
                  </a:lnTo>
                  <a:lnTo>
                    <a:pt x="400" y="410"/>
                  </a:lnTo>
                  <a:lnTo>
                    <a:pt x="0" y="0"/>
                  </a:lnTo>
                  <a:lnTo>
                    <a:pt x="0" y="27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7" name="Полилиния 237">
              <a:extLst>
                <a:ext uri="{FF2B5EF4-FFF2-40B4-BE49-F238E27FC236}">
                  <a16:creationId xmlns:a16="http://schemas.microsoft.com/office/drawing/2014/main" xmlns="" id="{70DA5C4B-8024-4D47-A1AC-4DA1734AB5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146925"/>
              <a:ext cx="635000" cy="454025"/>
            </a:xfrm>
            <a:custGeom>
              <a:avLst/>
              <a:gdLst>
                <a:gd name="T0" fmla="*/ 0 w 400"/>
                <a:gd name="T1" fmla="*/ 276 h 286"/>
                <a:gd name="T2" fmla="*/ 400 w 400"/>
                <a:gd name="T3" fmla="*/ 286 h 286"/>
                <a:gd name="T4" fmla="*/ 400 w 400"/>
                <a:gd name="T5" fmla="*/ 200 h 286"/>
                <a:gd name="T6" fmla="*/ 0 w 400"/>
                <a:gd name="T7" fmla="*/ 0 h 286"/>
                <a:gd name="T8" fmla="*/ 0 w 400"/>
                <a:gd name="T9" fmla="*/ 27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0" y="276"/>
                  </a:moveTo>
                  <a:lnTo>
                    <a:pt x="400" y="286"/>
                  </a:lnTo>
                  <a:lnTo>
                    <a:pt x="400" y="200"/>
                  </a:lnTo>
                  <a:lnTo>
                    <a:pt x="0" y="0"/>
                  </a:lnTo>
                  <a:lnTo>
                    <a:pt x="0" y="27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8" name="Полилиния 238">
              <a:extLst>
                <a:ext uri="{FF2B5EF4-FFF2-40B4-BE49-F238E27FC236}">
                  <a16:creationId xmlns:a16="http://schemas.microsoft.com/office/drawing/2014/main" xmlns="" id="{0211A48F-8F0E-4632-AE61-3DA9E8B76C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146925"/>
              <a:ext cx="635000" cy="454025"/>
            </a:xfrm>
            <a:custGeom>
              <a:avLst/>
              <a:gdLst>
                <a:gd name="T0" fmla="*/ 0 w 400"/>
                <a:gd name="T1" fmla="*/ 276 h 286"/>
                <a:gd name="T2" fmla="*/ 400 w 400"/>
                <a:gd name="T3" fmla="*/ 286 h 286"/>
                <a:gd name="T4" fmla="*/ 400 w 400"/>
                <a:gd name="T5" fmla="*/ 200 h 286"/>
                <a:gd name="T6" fmla="*/ 0 w 400"/>
                <a:gd name="T7" fmla="*/ 0 h 286"/>
                <a:gd name="T8" fmla="*/ 0 w 400"/>
                <a:gd name="T9" fmla="*/ 27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0" y="276"/>
                  </a:moveTo>
                  <a:lnTo>
                    <a:pt x="400" y="286"/>
                  </a:lnTo>
                  <a:lnTo>
                    <a:pt x="400" y="200"/>
                  </a:lnTo>
                  <a:lnTo>
                    <a:pt x="0" y="0"/>
                  </a:lnTo>
                  <a:lnTo>
                    <a:pt x="0" y="27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39" name="Полилиния 239">
              <a:extLst>
                <a:ext uri="{FF2B5EF4-FFF2-40B4-BE49-F238E27FC236}">
                  <a16:creationId xmlns:a16="http://schemas.microsoft.com/office/drawing/2014/main" xmlns="" id="{C58DFE67-B015-44B1-A943-F1F3E33D74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629525"/>
              <a:ext cx="635000" cy="454025"/>
            </a:xfrm>
            <a:custGeom>
              <a:avLst/>
              <a:gdLst>
                <a:gd name="T0" fmla="*/ 0 w 400"/>
                <a:gd name="T1" fmla="*/ 286 h 286"/>
                <a:gd name="T2" fmla="*/ 400 w 400"/>
                <a:gd name="T3" fmla="*/ 86 h 286"/>
                <a:gd name="T4" fmla="*/ 400 w 400"/>
                <a:gd name="T5" fmla="*/ 0 h 286"/>
                <a:gd name="T6" fmla="*/ 0 w 400"/>
                <a:gd name="T7" fmla="*/ 10 h 286"/>
                <a:gd name="T8" fmla="*/ 0 w 400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0" y="286"/>
                  </a:moveTo>
                  <a:lnTo>
                    <a:pt x="400" y="86"/>
                  </a:lnTo>
                  <a:lnTo>
                    <a:pt x="400" y="0"/>
                  </a:lnTo>
                  <a:lnTo>
                    <a:pt x="0" y="10"/>
                  </a:lnTo>
                  <a:lnTo>
                    <a:pt x="0" y="28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0" name="Полилиния 240">
              <a:extLst>
                <a:ext uri="{FF2B5EF4-FFF2-40B4-BE49-F238E27FC236}">
                  <a16:creationId xmlns:a16="http://schemas.microsoft.com/office/drawing/2014/main" xmlns="" id="{B4C1F1C2-B9ED-4B13-9B14-C5B6104EE2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629525"/>
              <a:ext cx="635000" cy="454025"/>
            </a:xfrm>
            <a:custGeom>
              <a:avLst/>
              <a:gdLst>
                <a:gd name="T0" fmla="*/ 0 w 400"/>
                <a:gd name="T1" fmla="*/ 286 h 286"/>
                <a:gd name="T2" fmla="*/ 400 w 400"/>
                <a:gd name="T3" fmla="*/ 86 h 286"/>
                <a:gd name="T4" fmla="*/ 400 w 400"/>
                <a:gd name="T5" fmla="*/ 0 h 286"/>
                <a:gd name="T6" fmla="*/ 0 w 400"/>
                <a:gd name="T7" fmla="*/ 10 h 286"/>
                <a:gd name="T8" fmla="*/ 0 w 400"/>
                <a:gd name="T9" fmla="*/ 286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0" y="286"/>
                  </a:moveTo>
                  <a:lnTo>
                    <a:pt x="400" y="86"/>
                  </a:lnTo>
                  <a:lnTo>
                    <a:pt x="400" y="0"/>
                  </a:lnTo>
                  <a:lnTo>
                    <a:pt x="0" y="10"/>
                  </a:lnTo>
                  <a:lnTo>
                    <a:pt x="0" y="286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1" name="Полилиния 241">
              <a:extLst>
                <a:ext uri="{FF2B5EF4-FFF2-40B4-BE49-F238E27FC236}">
                  <a16:creationId xmlns:a16="http://schemas.microsoft.com/office/drawing/2014/main" xmlns="" id="{D74A76C4-6070-4485-91E7-85D67657795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794625"/>
              <a:ext cx="635000" cy="784225"/>
            </a:xfrm>
            <a:custGeom>
              <a:avLst/>
              <a:gdLst>
                <a:gd name="T0" fmla="*/ 0 w 400"/>
                <a:gd name="T1" fmla="*/ 494 h 494"/>
                <a:gd name="T2" fmla="*/ 400 w 400"/>
                <a:gd name="T3" fmla="*/ 84 h 494"/>
                <a:gd name="T4" fmla="*/ 400 w 400"/>
                <a:gd name="T5" fmla="*/ 0 h 494"/>
                <a:gd name="T6" fmla="*/ 0 w 400"/>
                <a:gd name="T7" fmla="*/ 218 h 494"/>
                <a:gd name="T8" fmla="*/ 0 w 400"/>
                <a:gd name="T9" fmla="*/ 494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0" y="494"/>
                  </a:moveTo>
                  <a:lnTo>
                    <a:pt x="400" y="84"/>
                  </a:lnTo>
                  <a:lnTo>
                    <a:pt x="400" y="0"/>
                  </a:lnTo>
                  <a:lnTo>
                    <a:pt x="0" y="218"/>
                  </a:lnTo>
                  <a:lnTo>
                    <a:pt x="0" y="49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2" name="Полилиния 242">
              <a:extLst>
                <a:ext uri="{FF2B5EF4-FFF2-40B4-BE49-F238E27FC236}">
                  <a16:creationId xmlns:a16="http://schemas.microsoft.com/office/drawing/2014/main" xmlns="" id="{2034D7C4-4444-4951-9C6A-86193CC7CF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794625"/>
              <a:ext cx="635000" cy="784225"/>
            </a:xfrm>
            <a:custGeom>
              <a:avLst/>
              <a:gdLst>
                <a:gd name="T0" fmla="*/ 0 w 400"/>
                <a:gd name="T1" fmla="*/ 494 h 494"/>
                <a:gd name="T2" fmla="*/ 400 w 400"/>
                <a:gd name="T3" fmla="*/ 84 h 494"/>
                <a:gd name="T4" fmla="*/ 400 w 400"/>
                <a:gd name="T5" fmla="*/ 0 h 494"/>
                <a:gd name="T6" fmla="*/ 0 w 400"/>
                <a:gd name="T7" fmla="*/ 218 h 494"/>
                <a:gd name="T8" fmla="*/ 0 w 400"/>
                <a:gd name="T9" fmla="*/ 494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0" y="494"/>
                  </a:moveTo>
                  <a:lnTo>
                    <a:pt x="400" y="84"/>
                  </a:lnTo>
                  <a:lnTo>
                    <a:pt x="400" y="0"/>
                  </a:lnTo>
                  <a:lnTo>
                    <a:pt x="0" y="218"/>
                  </a:lnTo>
                  <a:lnTo>
                    <a:pt x="0" y="494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3" name="Полилиния 244">
              <a:extLst>
                <a:ext uri="{FF2B5EF4-FFF2-40B4-BE49-F238E27FC236}">
                  <a16:creationId xmlns:a16="http://schemas.microsoft.com/office/drawing/2014/main" xmlns="" id="{5027ED0F-CA60-46B2-80A6-854F55B947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6651625"/>
              <a:ext cx="635000" cy="784225"/>
            </a:xfrm>
            <a:custGeom>
              <a:avLst/>
              <a:gdLst>
                <a:gd name="T0" fmla="*/ 0 w 400"/>
                <a:gd name="T1" fmla="*/ 0 h 494"/>
                <a:gd name="T2" fmla="*/ 0 w 400"/>
                <a:gd name="T3" fmla="*/ 276 h 494"/>
                <a:gd name="T4" fmla="*/ 400 w 400"/>
                <a:gd name="T5" fmla="*/ 494 h 494"/>
                <a:gd name="T6" fmla="*/ 400 w 400"/>
                <a:gd name="T7" fmla="*/ 410 h 494"/>
                <a:gd name="T8" fmla="*/ 0 w 400"/>
                <a:gd name="T9" fmla="*/ 0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0" y="0"/>
                  </a:moveTo>
                  <a:lnTo>
                    <a:pt x="0" y="276"/>
                  </a:lnTo>
                  <a:lnTo>
                    <a:pt x="400" y="494"/>
                  </a:lnTo>
                  <a:lnTo>
                    <a:pt x="400" y="41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4" name="Полилиния 246">
              <a:extLst>
                <a:ext uri="{FF2B5EF4-FFF2-40B4-BE49-F238E27FC236}">
                  <a16:creationId xmlns:a16="http://schemas.microsoft.com/office/drawing/2014/main" xmlns="" id="{1110631D-F350-4203-A452-03ACE61391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146925"/>
              <a:ext cx="635000" cy="454025"/>
            </a:xfrm>
            <a:custGeom>
              <a:avLst/>
              <a:gdLst>
                <a:gd name="T0" fmla="*/ 0 w 400"/>
                <a:gd name="T1" fmla="*/ 0 h 286"/>
                <a:gd name="T2" fmla="*/ 0 w 400"/>
                <a:gd name="T3" fmla="*/ 276 h 286"/>
                <a:gd name="T4" fmla="*/ 400 w 400"/>
                <a:gd name="T5" fmla="*/ 286 h 286"/>
                <a:gd name="T6" fmla="*/ 400 w 400"/>
                <a:gd name="T7" fmla="*/ 200 h 286"/>
                <a:gd name="T8" fmla="*/ 0 w 400"/>
                <a:gd name="T9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0" y="0"/>
                  </a:moveTo>
                  <a:lnTo>
                    <a:pt x="0" y="276"/>
                  </a:lnTo>
                  <a:lnTo>
                    <a:pt x="400" y="286"/>
                  </a:lnTo>
                  <a:lnTo>
                    <a:pt x="400" y="20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5" name="Полилиния 248">
              <a:extLst>
                <a:ext uri="{FF2B5EF4-FFF2-40B4-BE49-F238E27FC236}">
                  <a16:creationId xmlns:a16="http://schemas.microsoft.com/office/drawing/2014/main" xmlns="" id="{B0420B8A-0F0D-4CF9-8B72-8E4FCD3555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629525"/>
              <a:ext cx="635000" cy="454025"/>
            </a:xfrm>
            <a:custGeom>
              <a:avLst/>
              <a:gdLst>
                <a:gd name="T0" fmla="*/ 400 w 400"/>
                <a:gd name="T1" fmla="*/ 0 h 286"/>
                <a:gd name="T2" fmla="*/ 0 w 400"/>
                <a:gd name="T3" fmla="*/ 10 h 286"/>
                <a:gd name="T4" fmla="*/ 0 w 400"/>
                <a:gd name="T5" fmla="*/ 286 h 286"/>
                <a:gd name="T6" fmla="*/ 400 w 400"/>
                <a:gd name="T7" fmla="*/ 86 h 286"/>
                <a:gd name="T8" fmla="*/ 400 w 400"/>
                <a:gd name="T9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400" y="0"/>
                  </a:moveTo>
                  <a:lnTo>
                    <a:pt x="0" y="10"/>
                  </a:lnTo>
                  <a:lnTo>
                    <a:pt x="0" y="286"/>
                  </a:lnTo>
                  <a:lnTo>
                    <a:pt x="400" y="86"/>
                  </a:lnTo>
                  <a:lnTo>
                    <a:pt x="4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6" name="Полилиния 250">
              <a:extLst>
                <a:ext uri="{FF2B5EF4-FFF2-40B4-BE49-F238E27FC236}">
                  <a16:creationId xmlns:a16="http://schemas.microsoft.com/office/drawing/2014/main" xmlns="" id="{C9FA4437-3B45-4C33-9205-95898BEAA6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794625"/>
              <a:ext cx="635000" cy="784225"/>
            </a:xfrm>
            <a:custGeom>
              <a:avLst/>
              <a:gdLst>
                <a:gd name="T0" fmla="*/ 400 w 400"/>
                <a:gd name="T1" fmla="*/ 0 h 494"/>
                <a:gd name="T2" fmla="*/ 0 w 400"/>
                <a:gd name="T3" fmla="*/ 218 h 494"/>
                <a:gd name="T4" fmla="*/ 0 w 400"/>
                <a:gd name="T5" fmla="*/ 494 h 494"/>
                <a:gd name="T6" fmla="*/ 400 w 400"/>
                <a:gd name="T7" fmla="*/ 84 h 494"/>
                <a:gd name="T8" fmla="*/ 400 w 400"/>
                <a:gd name="T9" fmla="*/ 0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400" y="0"/>
                  </a:moveTo>
                  <a:lnTo>
                    <a:pt x="0" y="218"/>
                  </a:lnTo>
                  <a:lnTo>
                    <a:pt x="0" y="494"/>
                  </a:lnTo>
                  <a:lnTo>
                    <a:pt x="400" y="84"/>
                  </a:lnTo>
                  <a:lnTo>
                    <a:pt x="40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7" name="Прямоугольник 251">
              <a:extLst>
                <a:ext uri="{FF2B5EF4-FFF2-40B4-BE49-F238E27FC236}">
                  <a16:creationId xmlns:a16="http://schemas.microsoft.com/office/drawing/2014/main" xmlns="" id="{F15640D1-E317-463E-B998-4FDBBC1C1A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2863" y="7302500"/>
              <a:ext cx="539750" cy="13335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8" name="Прямоугольник 252">
              <a:extLst>
                <a:ext uri="{FF2B5EF4-FFF2-40B4-BE49-F238E27FC236}">
                  <a16:creationId xmlns:a16="http://schemas.microsoft.com/office/drawing/2014/main" xmlns="" id="{244243A7-0827-480D-BED2-8112EB4B7A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2863" y="7464425"/>
              <a:ext cx="539750" cy="13652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49" name="Прямоугольник 253">
              <a:extLst>
                <a:ext uri="{FF2B5EF4-FFF2-40B4-BE49-F238E27FC236}">
                  <a16:creationId xmlns:a16="http://schemas.microsoft.com/office/drawing/2014/main" xmlns="" id="{823831E1-4590-4DD0-9885-24C2913D8C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2863" y="7629525"/>
              <a:ext cx="539750" cy="13652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0" name="Прямоугольник 254">
              <a:extLst>
                <a:ext uri="{FF2B5EF4-FFF2-40B4-BE49-F238E27FC236}">
                  <a16:creationId xmlns:a16="http://schemas.microsoft.com/office/drawing/2014/main" xmlns="" id="{0C4CE54C-417E-458D-9C76-C00839930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2863" y="7794625"/>
              <a:ext cx="539750" cy="13335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1" name="Полилиния 255">
              <a:extLst>
                <a:ext uri="{FF2B5EF4-FFF2-40B4-BE49-F238E27FC236}">
                  <a16:creationId xmlns:a16="http://schemas.microsoft.com/office/drawing/2014/main" xmlns="" id="{6A763FB1-A862-4909-AC35-E0E9760B292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438" y="7026275"/>
              <a:ext cx="311150" cy="409575"/>
            </a:xfrm>
            <a:custGeom>
              <a:avLst/>
              <a:gdLst>
                <a:gd name="T0" fmla="*/ 196 w 196"/>
                <a:gd name="T1" fmla="*/ 258 h 258"/>
                <a:gd name="T2" fmla="*/ 0 w 196"/>
                <a:gd name="T3" fmla="*/ 258 h 258"/>
                <a:gd name="T4" fmla="*/ 0 w 196"/>
                <a:gd name="T5" fmla="*/ 0 h 258"/>
                <a:gd name="T6" fmla="*/ 196 w 196"/>
                <a:gd name="T7" fmla="*/ 258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258">
                  <a:moveTo>
                    <a:pt x="196" y="258"/>
                  </a:moveTo>
                  <a:lnTo>
                    <a:pt x="0" y="258"/>
                  </a:lnTo>
                  <a:lnTo>
                    <a:pt x="0" y="0"/>
                  </a:lnTo>
                  <a:lnTo>
                    <a:pt x="196" y="25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2" name="Полилиния 256">
              <a:extLst>
                <a:ext uri="{FF2B5EF4-FFF2-40B4-BE49-F238E27FC236}">
                  <a16:creationId xmlns:a16="http://schemas.microsoft.com/office/drawing/2014/main" xmlns="" id="{CA686C4B-26A8-4C38-9D24-44D14BD0F9C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122613" y="7464425"/>
              <a:ext cx="428625" cy="136525"/>
            </a:xfrm>
            <a:custGeom>
              <a:avLst/>
              <a:gdLst>
                <a:gd name="T0" fmla="*/ 270 w 270"/>
                <a:gd name="T1" fmla="*/ 86 h 86"/>
                <a:gd name="T2" fmla="*/ 0 w 270"/>
                <a:gd name="T3" fmla="*/ 86 h 86"/>
                <a:gd name="T4" fmla="*/ 0 w 270"/>
                <a:gd name="T5" fmla="*/ 0 h 86"/>
                <a:gd name="T6" fmla="*/ 204 w 270"/>
                <a:gd name="T7" fmla="*/ 0 h 86"/>
                <a:gd name="T8" fmla="*/ 270 w 270"/>
                <a:gd name="T9" fmla="*/ 8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86">
                  <a:moveTo>
                    <a:pt x="270" y="86"/>
                  </a:moveTo>
                  <a:lnTo>
                    <a:pt x="0" y="86"/>
                  </a:lnTo>
                  <a:lnTo>
                    <a:pt x="0" y="0"/>
                  </a:lnTo>
                  <a:lnTo>
                    <a:pt x="204" y="0"/>
                  </a:lnTo>
                  <a:lnTo>
                    <a:pt x="270" y="8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3" name="Полилиния 257">
              <a:extLst>
                <a:ext uri="{FF2B5EF4-FFF2-40B4-BE49-F238E27FC236}">
                  <a16:creationId xmlns:a16="http://schemas.microsoft.com/office/drawing/2014/main" xmlns="" id="{8A4AB4A5-2281-4478-9EEC-10A249B95C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119438" y="7794625"/>
              <a:ext cx="311150" cy="409575"/>
            </a:xfrm>
            <a:custGeom>
              <a:avLst/>
              <a:gdLst>
                <a:gd name="T0" fmla="*/ 196 w 196"/>
                <a:gd name="T1" fmla="*/ 0 h 258"/>
                <a:gd name="T2" fmla="*/ 0 w 196"/>
                <a:gd name="T3" fmla="*/ 0 h 258"/>
                <a:gd name="T4" fmla="*/ 0 w 196"/>
                <a:gd name="T5" fmla="*/ 258 h 258"/>
                <a:gd name="T6" fmla="*/ 196 w 196"/>
                <a:gd name="T7" fmla="*/ 0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258">
                  <a:moveTo>
                    <a:pt x="196" y="0"/>
                  </a:moveTo>
                  <a:lnTo>
                    <a:pt x="0" y="0"/>
                  </a:lnTo>
                  <a:lnTo>
                    <a:pt x="0" y="258"/>
                  </a:lnTo>
                  <a:lnTo>
                    <a:pt x="1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4" name="Полилиния 258">
              <a:extLst>
                <a:ext uri="{FF2B5EF4-FFF2-40B4-BE49-F238E27FC236}">
                  <a16:creationId xmlns:a16="http://schemas.microsoft.com/office/drawing/2014/main" xmlns="" id="{F7E8D873-C1CE-4EB5-905D-A1594D68B2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3122613" y="7629525"/>
              <a:ext cx="428625" cy="136525"/>
            </a:xfrm>
            <a:custGeom>
              <a:avLst/>
              <a:gdLst>
                <a:gd name="T0" fmla="*/ 270 w 270"/>
                <a:gd name="T1" fmla="*/ 0 h 86"/>
                <a:gd name="T2" fmla="*/ 0 w 270"/>
                <a:gd name="T3" fmla="*/ 0 h 86"/>
                <a:gd name="T4" fmla="*/ 0 w 270"/>
                <a:gd name="T5" fmla="*/ 86 h 86"/>
                <a:gd name="T6" fmla="*/ 204 w 270"/>
                <a:gd name="T7" fmla="*/ 86 h 86"/>
                <a:gd name="T8" fmla="*/ 270 w 270"/>
                <a:gd name="T9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86">
                  <a:moveTo>
                    <a:pt x="270" y="0"/>
                  </a:moveTo>
                  <a:lnTo>
                    <a:pt x="0" y="0"/>
                  </a:lnTo>
                  <a:lnTo>
                    <a:pt x="0" y="86"/>
                  </a:lnTo>
                  <a:lnTo>
                    <a:pt x="204" y="86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5" name="Полилиния 243">
              <a:extLst>
                <a:ext uri="{FF2B5EF4-FFF2-40B4-BE49-F238E27FC236}">
                  <a16:creationId xmlns:a16="http://schemas.microsoft.com/office/drawing/2014/main" xmlns="" id="{41529962-223A-4684-B347-5F0018EF15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6651624"/>
              <a:ext cx="635000" cy="784225"/>
            </a:xfrm>
            <a:custGeom>
              <a:avLst/>
              <a:gdLst>
                <a:gd name="T0" fmla="*/ 0 w 400"/>
                <a:gd name="T1" fmla="*/ 0 h 494"/>
                <a:gd name="T2" fmla="*/ 0 w 400"/>
                <a:gd name="T3" fmla="*/ 276 h 494"/>
                <a:gd name="T4" fmla="*/ 400 w 400"/>
                <a:gd name="T5" fmla="*/ 494 h 494"/>
                <a:gd name="T6" fmla="*/ 400 w 400"/>
                <a:gd name="T7" fmla="*/ 410 h 494"/>
                <a:gd name="T8" fmla="*/ 0 w 400"/>
                <a:gd name="T9" fmla="*/ 0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0" y="0"/>
                  </a:moveTo>
                  <a:lnTo>
                    <a:pt x="0" y="276"/>
                  </a:lnTo>
                  <a:lnTo>
                    <a:pt x="400" y="494"/>
                  </a:lnTo>
                  <a:lnTo>
                    <a:pt x="400" y="4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6" name="Полилиния 245">
              <a:extLst>
                <a:ext uri="{FF2B5EF4-FFF2-40B4-BE49-F238E27FC236}">
                  <a16:creationId xmlns:a16="http://schemas.microsoft.com/office/drawing/2014/main" xmlns="" id="{EA39C35F-E750-4DBB-AE2D-1CEFF39F6D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146924"/>
              <a:ext cx="635000" cy="454025"/>
            </a:xfrm>
            <a:custGeom>
              <a:avLst/>
              <a:gdLst>
                <a:gd name="T0" fmla="*/ 0 w 400"/>
                <a:gd name="T1" fmla="*/ 0 h 286"/>
                <a:gd name="T2" fmla="*/ 0 w 400"/>
                <a:gd name="T3" fmla="*/ 276 h 286"/>
                <a:gd name="T4" fmla="*/ 400 w 400"/>
                <a:gd name="T5" fmla="*/ 286 h 286"/>
                <a:gd name="T6" fmla="*/ 400 w 400"/>
                <a:gd name="T7" fmla="*/ 200 h 286"/>
                <a:gd name="T8" fmla="*/ 0 w 400"/>
                <a:gd name="T9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0" y="0"/>
                  </a:moveTo>
                  <a:lnTo>
                    <a:pt x="0" y="276"/>
                  </a:lnTo>
                  <a:lnTo>
                    <a:pt x="400" y="286"/>
                  </a:lnTo>
                  <a:lnTo>
                    <a:pt x="40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7" name="Полилиния 247">
              <a:extLst>
                <a:ext uri="{FF2B5EF4-FFF2-40B4-BE49-F238E27FC236}">
                  <a16:creationId xmlns:a16="http://schemas.microsoft.com/office/drawing/2014/main" xmlns="" id="{C8050C36-0E99-496E-BE9A-80246EBCE2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629524"/>
              <a:ext cx="635000" cy="454025"/>
            </a:xfrm>
            <a:custGeom>
              <a:avLst/>
              <a:gdLst>
                <a:gd name="T0" fmla="*/ 400 w 400"/>
                <a:gd name="T1" fmla="*/ 0 h 286"/>
                <a:gd name="T2" fmla="*/ 0 w 400"/>
                <a:gd name="T3" fmla="*/ 10 h 286"/>
                <a:gd name="T4" fmla="*/ 0 w 400"/>
                <a:gd name="T5" fmla="*/ 286 h 286"/>
                <a:gd name="T6" fmla="*/ 400 w 400"/>
                <a:gd name="T7" fmla="*/ 86 h 286"/>
                <a:gd name="T8" fmla="*/ 400 w 400"/>
                <a:gd name="T9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286">
                  <a:moveTo>
                    <a:pt x="400" y="0"/>
                  </a:moveTo>
                  <a:lnTo>
                    <a:pt x="0" y="10"/>
                  </a:lnTo>
                  <a:lnTo>
                    <a:pt x="0" y="286"/>
                  </a:lnTo>
                  <a:lnTo>
                    <a:pt x="400" y="86"/>
                  </a:lnTo>
                  <a:lnTo>
                    <a:pt x="4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  <p:sp>
          <p:nvSpPr>
            <p:cNvPr id="58" name="Полилиния 249">
              <a:extLst>
                <a:ext uri="{FF2B5EF4-FFF2-40B4-BE49-F238E27FC236}">
                  <a16:creationId xmlns:a16="http://schemas.microsoft.com/office/drawing/2014/main" xmlns="" id="{90496B18-9EB3-47B1-AE44-81EC002D31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/>
          </p:nvSpPr>
          <p:spPr bwMode="auto">
            <a:xfrm>
              <a:off x="1947863" y="7794624"/>
              <a:ext cx="635000" cy="784225"/>
            </a:xfrm>
            <a:custGeom>
              <a:avLst/>
              <a:gdLst>
                <a:gd name="T0" fmla="*/ 400 w 400"/>
                <a:gd name="T1" fmla="*/ 0 h 494"/>
                <a:gd name="T2" fmla="*/ 0 w 400"/>
                <a:gd name="T3" fmla="*/ 218 h 494"/>
                <a:gd name="T4" fmla="*/ 0 w 400"/>
                <a:gd name="T5" fmla="*/ 494 h 494"/>
                <a:gd name="T6" fmla="*/ 400 w 400"/>
                <a:gd name="T7" fmla="*/ 84 h 494"/>
                <a:gd name="T8" fmla="*/ 400 w 400"/>
                <a:gd name="T9" fmla="*/ 0 h 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0" h="494">
                  <a:moveTo>
                    <a:pt x="400" y="0"/>
                  </a:moveTo>
                  <a:lnTo>
                    <a:pt x="0" y="218"/>
                  </a:lnTo>
                  <a:lnTo>
                    <a:pt x="0" y="494"/>
                  </a:lnTo>
                  <a:lnTo>
                    <a:pt x="400" y="84"/>
                  </a:lnTo>
                  <a:lnTo>
                    <a:pt x="400" y="0"/>
                  </a:ln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1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461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93BF6B07-F1B3-4A1B-B616-0AD12B5AED5B}"/>
              </a:ext>
            </a:extLst>
          </p:cNvPr>
          <p:cNvSpPr txBox="1">
            <a:spLocks/>
          </p:cNvSpPr>
          <p:nvPr/>
        </p:nvSpPr>
        <p:spPr>
          <a:xfrm>
            <a:off x="507772" y="656260"/>
            <a:ext cx="10515600" cy="719459"/>
          </a:xfrm>
          <a:prstGeom prst="rect">
            <a:avLst/>
          </a:prstGeom>
        </p:spPr>
        <p:txBody>
          <a:bodyPr vert="horz" lIns="0" tIns="50432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5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Количество </a:t>
            </a:r>
            <a:r>
              <a:rPr lang="ru-RU" sz="2400" b="1" i="0" dirty="0" err="1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алкомаркетов</a:t>
            </a:r>
            <a:r>
              <a:rPr lang="ru-RU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 в Томской области </a:t>
            </a:r>
          </a:p>
          <a:p>
            <a:pPr algn="ctr"/>
            <a:r>
              <a:rPr lang="ru-RU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в 2020-2024 годах</a:t>
            </a:r>
            <a:r>
              <a:rPr lang="en-US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(на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28.02.2024</a:t>
            </a: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г.</a:t>
            </a:r>
            <a:r>
              <a:rPr 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)</a:t>
            </a:r>
          </a:p>
        </p:txBody>
      </p:sp>
      <p:pic>
        <p:nvPicPr>
          <p:cNvPr id="6" name="Picture 2" descr="C:\Users\morozov\Desktop\i.png">
            <a:extLst>
              <a:ext uri="{FF2B5EF4-FFF2-40B4-BE49-F238E27FC236}">
                <a16:creationId xmlns:a16="http://schemas.microsoft.com/office/drawing/2014/main" xmlns="" id="{91995DAD-8463-4A4B-88DF-515715D81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31" y="369655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xmlns="" id="{E4F5B3BD-9234-406E-AAF4-768A6C0E3E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743183"/>
              </p:ext>
            </p:extLst>
          </p:nvPr>
        </p:nvGraphicFramePr>
        <p:xfrm>
          <a:off x="417728" y="1452600"/>
          <a:ext cx="9829160" cy="49333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Номер слайда 2">
            <a:extLst>
              <a:ext uri="{FF2B5EF4-FFF2-40B4-BE49-F238E27FC236}">
                <a16:creationId xmlns:a16="http://schemas.microsoft.com/office/drawing/2014/main" xmlns="" id="{1FB25EA7-35DD-4CED-878B-5C8E8E6D9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12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123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35300" y="2174465"/>
            <a:ext cx="10466050" cy="93712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Департамент лицензирования и регионального </a:t>
            </a:r>
            <a:b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государственного контроля Томской области</a:t>
            </a:r>
            <a:endParaRPr lang="ru-RU" altLang="ru-RU" sz="3200" b="1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543" y="4124911"/>
            <a:ext cx="5424612" cy="1763933"/>
          </a:xfrm>
          <a:prstGeom prst="rect">
            <a:avLst/>
          </a:prstGeom>
        </p:spPr>
        <p:txBody>
          <a:bodyPr wrap="square" lIns="100956" tIns="50477" rIns="100956" bIns="50477">
            <a:spAutoFit/>
          </a:bodyPr>
          <a:lstStyle/>
          <a:p>
            <a:pPr>
              <a:defRPr/>
            </a:pPr>
            <a:r>
              <a:rPr lang="ru-RU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Начальник Департамента лицензирования и регионального государственного контроля Томской области</a:t>
            </a:r>
          </a:p>
          <a:p>
            <a:pPr>
              <a:defRPr/>
            </a:pPr>
            <a:r>
              <a:rPr lang="ru-RU" b="1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Деев Александр Николаевич</a:t>
            </a:r>
          </a:p>
          <a:p>
            <a:pPr>
              <a:defRPr/>
            </a:pPr>
            <a:r>
              <a:rPr lang="ru-RU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Тел. (3822) 53-34-11</a:t>
            </a:r>
          </a:p>
          <a:p>
            <a:pPr>
              <a:defRPr/>
            </a:pPr>
            <a:r>
              <a:rPr lang="en-US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E-mail</a:t>
            </a:r>
            <a:r>
              <a:rPr lang="ru-RU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:</a:t>
            </a:r>
            <a:r>
              <a:rPr lang="en-US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en-US" b="1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deevan@tomsk.gov.ru</a:t>
            </a:r>
          </a:p>
        </p:txBody>
      </p:sp>
      <p:pic>
        <p:nvPicPr>
          <p:cNvPr id="7" name="Picture 2" descr="C:\Users\morozov\Desktop\i.png">
            <a:extLst>
              <a:ext uri="{FF2B5EF4-FFF2-40B4-BE49-F238E27FC236}">
                <a16:creationId xmlns:a16="http://schemas.microsoft.com/office/drawing/2014/main" xmlns="" id="{6334F84B-7E03-45C4-84B2-37F38AC26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8256" y="792447"/>
            <a:ext cx="1380138" cy="126618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C696BBDE-582D-482B-B312-64AA9E6C6823}"/>
              </a:ext>
            </a:extLst>
          </p:cNvPr>
          <p:cNvSpPr/>
          <p:nvPr/>
        </p:nvSpPr>
        <p:spPr>
          <a:xfrm>
            <a:off x="6996733" y="3434556"/>
            <a:ext cx="3384375" cy="2810374"/>
          </a:xfrm>
          <a:prstGeom prst="rect">
            <a:avLst/>
          </a:prstGeom>
        </p:spPr>
        <p:txBody>
          <a:bodyPr wrap="square" lIns="100956" tIns="50477" rIns="100956" bIns="50477">
            <a:spAutoFit/>
          </a:bodyPr>
          <a:lstStyle/>
          <a:p>
            <a:pPr algn="r">
              <a:defRPr/>
            </a:pP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Адрес: </a:t>
            </a:r>
            <a:r>
              <a:rPr lang="en-US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634029</a:t>
            </a: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, г. Томск, </a:t>
            </a:r>
            <a:b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ул. Белинского, 15а</a:t>
            </a:r>
            <a:endParaRPr lang="en-US" sz="1600" i="0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r">
              <a:defRPr/>
            </a:pP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Тел./факс (3822) 53-34-11</a:t>
            </a:r>
            <a:endParaRPr lang="en-US" sz="1600" i="0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r">
              <a:defRPr/>
            </a:pP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Е</a:t>
            </a:r>
            <a:r>
              <a:rPr lang="en-US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-mail</a:t>
            </a: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:</a:t>
            </a:r>
            <a:r>
              <a:rPr lang="en-US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en-US" sz="1600" b="1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info@palata.tomsk.ru</a:t>
            </a:r>
          </a:p>
          <a:p>
            <a:pPr algn="r">
              <a:defRPr/>
            </a:pP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Сайт </a:t>
            </a:r>
            <a:r>
              <a:rPr lang="en-US" sz="1600" b="1" i="0" u="sng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</a:t>
            </a:r>
            <a:r>
              <a:rPr lang="en-US" sz="1600" b="1" i="0" u="sng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sym typeface="Wingdings" panose="05000000000000000000" pitchFamily="2" charset="2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://</a:t>
            </a:r>
            <a:r>
              <a:rPr lang="en-US" sz="1600" b="1" i="0" u="sng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dlk.tomsk.gov.ru</a:t>
            </a:r>
            <a:endParaRPr lang="en-US" sz="1600" b="1" i="0" u="sng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r">
              <a:defRPr/>
            </a:pP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Официальные страницы в социальных сетях:</a:t>
            </a:r>
            <a:endParaRPr lang="en-US" sz="1600" i="0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algn="r">
              <a:defRPr/>
            </a:pPr>
            <a:r>
              <a:rPr lang="en-US" sz="1600" b="1" i="0" u="sng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https://vk.com/dlrgkto</a:t>
            </a:r>
          </a:p>
          <a:p>
            <a:pPr algn="r">
              <a:defRPr/>
            </a:pPr>
            <a:r>
              <a:rPr lang="en-US" sz="1600" b="1" i="0" u="sng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https://ok.ru/group/70000001195112</a:t>
            </a:r>
          </a:p>
          <a:p>
            <a:pPr algn="r">
              <a:defRPr/>
            </a:pP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Официальный </a:t>
            </a:r>
            <a:r>
              <a:rPr lang="ru-RU" sz="1600" i="0" dirty="0" err="1">
                <a:latin typeface="PT Astra Serif" panose="020A0603040505020204" pitchFamily="18" charset="-52"/>
                <a:ea typeface="PT Astra Serif" panose="020A0603040505020204" pitchFamily="18" charset="-52"/>
              </a:rPr>
              <a:t>телеграм</a:t>
            </a:r>
            <a:r>
              <a:rPr lang="ru-RU" sz="1600" i="0" dirty="0">
                <a:latin typeface="PT Astra Serif" panose="020A0603040505020204" pitchFamily="18" charset="-52"/>
                <a:ea typeface="PT Astra Serif" panose="020A0603040505020204" pitchFamily="18" charset="-52"/>
              </a:rPr>
              <a:t>-канал:</a:t>
            </a:r>
            <a:r>
              <a:rPr lang="ru-RU" sz="1600" b="1" i="0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en-US" sz="1600" b="1" i="0" u="sng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https://t.me/dlgkto</a:t>
            </a:r>
            <a:endParaRPr lang="ru-RU" sz="1400" dirty="0">
              <a:solidFill>
                <a:srgbClr val="0F6FC6">
                  <a:lumMod val="50000"/>
                </a:srgbClr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06333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>
          <a:xfrm>
            <a:off x="985639" y="910455"/>
            <a:ext cx="9275645" cy="43969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Основные направления работы Департамента в области розничной продажи алкогольной продукции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0831" y="1672668"/>
            <a:ext cx="10081120" cy="4601630"/>
          </a:xfrm>
          <a:solidFill>
            <a:srgbClr val="DDF2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r>
              <a:rPr lang="ru-RU" altLang="ru-RU" sz="1800" b="1" u="sng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Лицензионно-разрешительная деятельность:</a:t>
            </a:r>
          </a:p>
          <a:p>
            <a:pPr marL="342900" indent="-342900">
              <a:spcBef>
                <a:spcPts val="200"/>
              </a:spcBef>
              <a:buClr>
                <a:srgbClr val="FF3300"/>
              </a:buClr>
              <a:buFont typeface="+mj-lt"/>
              <a:buAutoNum type="arabicPeriod"/>
              <a:defRPr/>
            </a:pP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Лицензирование 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розничной продажи алкогольной продукции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, </a:t>
            </a:r>
          </a:p>
          <a:p>
            <a:pPr marL="342900" indent="-342900">
              <a:spcBef>
                <a:spcPts val="200"/>
              </a:spcBef>
              <a:buClr>
                <a:srgbClr val="FF3300"/>
              </a:buClr>
              <a:buFont typeface="+mj-lt"/>
              <a:buAutoNum type="arabicPeriod"/>
              <a:defRPr/>
            </a:pP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Лицензирование 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розничной продажи алкогольной продукции 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при оказании услуг 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общественного питания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</a:t>
            </a:r>
          </a:p>
          <a:p>
            <a:pPr marL="342900" indent="-342900">
              <a:spcBef>
                <a:spcPts val="200"/>
              </a:spcBef>
              <a:buClr>
                <a:srgbClr val="FF3300"/>
              </a:buClr>
              <a:buFont typeface="+mj-lt"/>
              <a:buAutoNum type="arabicPeriod"/>
              <a:defRPr/>
            </a:pPr>
            <a:endParaRPr lang="ru-RU" altLang="ru-RU" sz="15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r>
              <a:rPr lang="ru-RU" altLang="ru-RU" sz="1800" b="1" u="sng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Контрольная (надзорная) деятельность:</a:t>
            </a:r>
          </a:p>
          <a:p>
            <a:pPr marL="342900" indent="-342900">
              <a:spcBef>
                <a:spcPts val="200"/>
              </a:spcBef>
              <a:buClr>
                <a:srgbClr val="FF3300"/>
              </a:buClr>
              <a:buFont typeface="+mj-lt"/>
              <a:buAutoNum type="arabicPeriod"/>
              <a:defRPr/>
            </a:pP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Региональный государственный контроль (надзор) в области 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розничной продажи алкогольной и спиртосодержащей продукции</a:t>
            </a:r>
            <a:r>
              <a:rPr lang="ru-RU" alt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(организации, индивидуальные предприниматели, объекты торговли и общественного питания).</a:t>
            </a:r>
          </a:p>
          <a:p>
            <a:pPr marL="342900" indent="-342900">
              <a:spcBef>
                <a:spcPts val="200"/>
              </a:spcBef>
              <a:buClr>
                <a:srgbClr val="FF3300"/>
              </a:buClr>
              <a:buFont typeface="+mj-lt"/>
              <a:buAutoNum type="arabicPeriod"/>
              <a:defRPr/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Осуществление полномочий в рамках Кодекса Российской Федерации об 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административных правонарушениях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*:</a:t>
            </a:r>
          </a:p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	- возбуждение дел об 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административном правонарушении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, проведение административных 	расследований;</a:t>
            </a:r>
          </a:p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	- составление протоколов 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административном правонарушении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;</a:t>
            </a:r>
          </a:p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	- рассмотрение дел об 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административном правонарушениях</a:t>
            </a:r>
            <a:r>
              <a:rPr lang="ru-RU" sz="1500" b="1" dirty="0">
                <a:solidFill>
                  <a:schemeClr val="accent1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, привлечение виновных лиц к 	административной ответственности.</a:t>
            </a:r>
          </a:p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endParaRPr lang="ru-RU" altLang="ru-RU" sz="1600" b="1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0" indent="0">
              <a:spcBef>
                <a:spcPts val="200"/>
              </a:spcBef>
              <a:buClr>
                <a:srgbClr val="FF3300"/>
              </a:buClr>
              <a:buNone/>
              <a:defRPr/>
            </a:pPr>
            <a:r>
              <a:rPr lang="ru-RU" altLang="ru-RU" sz="120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* В пределах контрольных (надзорных) полномочий Департамента</a:t>
            </a:r>
          </a:p>
          <a:p>
            <a:pPr marL="0" indent="0" algn="just">
              <a:spcBef>
                <a:spcPts val="200"/>
              </a:spcBef>
              <a:buClr>
                <a:srgbClr val="FF3300"/>
              </a:buClr>
              <a:buNone/>
              <a:defRPr/>
            </a:pPr>
            <a:endParaRPr lang="ru-RU" altLang="ru-RU" sz="1500" b="1" dirty="0">
              <a:solidFill>
                <a:schemeClr val="accent1">
                  <a:lumMod val="75000"/>
                </a:schemeClr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8" name="Picture 2" descr="C:\Users\morozov\Desktop\i.png">
            <a:extLst>
              <a:ext uri="{FF2B5EF4-FFF2-40B4-BE49-F238E27FC236}">
                <a16:creationId xmlns:a16="http://schemas.microsoft.com/office/drawing/2014/main" xmlns="" id="{D076F446-62CF-4451-A439-2C4FB8856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C6ABF43-39C7-4DDB-A981-13E5662D4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342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xmlns="" id="{9AAEA4A9-3B32-4CBB-A546-F6DF8F15EA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012308"/>
              </p:ext>
            </p:extLst>
          </p:nvPr>
        </p:nvGraphicFramePr>
        <p:xfrm>
          <a:off x="697865" y="1881469"/>
          <a:ext cx="9751309" cy="4267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Номер слайда 4">
            <a:extLst>
              <a:ext uri="{FF2B5EF4-FFF2-40B4-BE49-F238E27FC236}">
                <a16:creationId xmlns:a16="http://schemas.microsoft.com/office/drawing/2014/main" xmlns="" id="{658AF50D-1915-4D12-9606-7043E61D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3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9" name="Picture 2" descr="C:\Users\morozov\Desktop\i.png">
            <a:extLst>
              <a:ext uri="{FF2B5EF4-FFF2-40B4-BE49-F238E27FC236}">
                <a16:creationId xmlns:a16="http://schemas.microsoft.com/office/drawing/2014/main" xmlns="" id="{90D9D87F-D855-4791-BC1B-FE4D9EF7E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Заголовок 6">
            <a:extLst>
              <a:ext uri="{FF2B5EF4-FFF2-40B4-BE49-F238E27FC236}">
                <a16:creationId xmlns:a16="http://schemas.microsoft.com/office/drawing/2014/main" xmlns="" id="{25D6F610-E807-42BD-8ED4-FD7712921570}"/>
              </a:ext>
            </a:extLst>
          </p:cNvPr>
          <p:cNvSpPr txBox="1">
            <a:spLocks/>
          </p:cNvSpPr>
          <p:nvPr/>
        </p:nvSpPr>
        <p:spPr>
          <a:xfrm>
            <a:off x="1224211" y="1188730"/>
            <a:ext cx="9224963" cy="692739"/>
          </a:xfrm>
          <a:prstGeom prst="rect">
            <a:avLst/>
          </a:prstGeom>
        </p:spPr>
        <p:txBody>
          <a:bodyPr vert="horz" lIns="0" tIns="50432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5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r>
              <a:rPr lang="ru-RU" sz="2000" b="1" i="0" dirty="0">
                <a:solidFill>
                  <a:srgbClr val="0070C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/>
            </a:r>
            <a:br>
              <a:rPr lang="ru-RU" sz="2000" b="1" i="0" dirty="0">
                <a:solidFill>
                  <a:srgbClr val="0070C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</a:br>
            <a:endParaRPr lang="ru-RU" sz="2000" b="1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</a:pPr>
            <a:r>
              <a:rPr lang="ru-RU" sz="20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itchFamily="18" charset="0"/>
              </a:rPr>
              <a:t>Федеральный закон от 22.11.1995 № 171-ФЗ «О государственном регулировании производства и оборота этилового спирта, алкогольной и спиртосодержащей продукции и об ограничении потребления (распития) алкогольной продукции» </a:t>
            </a:r>
          </a:p>
          <a:p>
            <a:pPr algn="ctr" fontAlgn="auto"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196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xmlns="" id="{A6BC563F-F432-4086-AC85-AB475D791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435957"/>
              </p:ext>
            </p:extLst>
          </p:nvPr>
        </p:nvGraphicFramePr>
        <p:xfrm>
          <a:off x="298698" y="1479549"/>
          <a:ext cx="10300114" cy="490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4F7D51A-C5C1-485B-9978-77B7B27FDD4A}"/>
              </a:ext>
            </a:extLst>
          </p:cNvPr>
          <p:cNvSpPr/>
          <p:nvPr/>
        </p:nvSpPr>
        <p:spPr>
          <a:xfrm>
            <a:off x="1132515" y="648552"/>
            <a:ext cx="94662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Состав консультативно-экспертного Совета по вопросам розничной продажи алкогольной и спиртосодержащей продукции</a:t>
            </a:r>
            <a:endParaRPr lang="ru-RU" sz="2400" b="1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11" name="Picture 2" descr="C:\Users\morozov\Desktop\i.png">
            <a:extLst>
              <a:ext uri="{FF2B5EF4-FFF2-40B4-BE49-F238E27FC236}">
                <a16:creationId xmlns:a16="http://schemas.microsoft.com/office/drawing/2014/main" xmlns="" id="{90C74F0B-663F-4BFC-AF7F-B198E2AD8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Номер слайда 7">
            <a:extLst>
              <a:ext uri="{FF2B5EF4-FFF2-40B4-BE49-F238E27FC236}">
                <a16:creationId xmlns:a16="http://schemas.microsoft.com/office/drawing/2014/main" xmlns="" id="{AE440C29-D350-48A7-9083-F0D1E4408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4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794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xmlns="" id="{A6BC563F-F432-4086-AC85-AB475D791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1894727"/>
              </p:ext>
            </p:extLst>
          </p:nvPr>
        </p:nvGraphicFramePr>
        <p:xfrm>
          <a:off x="213129" y="1470112"/>
          <a:ext cx="10300114" cy="4854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4F7D51A-C5C1-485B-9978-77B7B27FDD4A}"/>
              </a:ext>
            </a:extLst>
          </p:cNvPr>
          <p:cNvSpPr/>
          <p:nvPr/>
        </p:nvSpPr>
        <p:spPr>
          <a:xfrm>
            <a:off x="1386291" y="617944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Состав рабочей группы по противодействию незаконному обороту алкогольной продукции*</a:t>
            </a:r>
            <a:endParaRPr lang="ru-RU" sz="2400" b="1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11" name="Picture 2" descr="C:\Users\morozov\Desktop\i.png">
            <a:extLst>
              <a:ext uri="{FF2B5EF4-FFF2-40B4-BE49-F238E27FC236}">
                <a16:creationId xmlns:a16="http://schemas.microsoft.com/office/drawing/2014/main" xmlns="" id="{90C74F0B-663F-4BFC-AF7F-B198E2AD8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2">
            <a:extLst>
              <a:ext uri="{FF2B5EF4-FFF2-40B4-BE49-F238E27FC236}">
                <a16:creationId xmlns:a16="http://schemas.microsoft.com/office/drawing/2014/main" xmlns="" id="{BF9B08CD-279D-4050-BB9C-4D3CB1557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093" y="6242868"/>
            <a:ext cx="10150157" cy="45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799" tIns="41399" rIns="82799" bIns="41399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200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imes New Roman" panose="02020603050405020304" pitchFamily="18" charset="0"/>
              </a:rPr>
              <a:t>* Структура рабочей группы утверждена решением Комиссии по противодействию незаконному обороту промышленной продукции в Томской области (протокол заседания от 12.12.2022 г., ВМ-Пр-3408), председатель Комиссии – Губернатор Томской области В.В. Мазур</a:t>
            </a:r>
            <a:endParaRPr lang="ru-RU" altLang="ru-RU" sz="1200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13" name="Номер слайда 7">
            <a:extLst>
              <a:ext uri="{FF2B5EF4-FFF2-40B4-BE49-F238E27FC236}">
                <a16:creationId xmlns:a16="http://schemas.microsoft.com/office/drawing/2014/main" xmlns="" id="{AE440C29-D350-48A7-9083-F0D1E4408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713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Рисунок 31" descr="Красноярская межрайонная клиническая больница №20 имени И. С. Берзона | Национальный  проект &quot;Здравоохранение&quot;">
            <a:extLst>
              <a:ext uri="{FF2B5EF4-FFF2-40B4-BE49-F238E27FC236}">
                <a16:creationId xmlns:a16="http://schemas.microsoft.com/office/drawing/2014/main" xmlns="" id="{40C1CB3F-7A9E-4E6F-B9CE-7E7E21132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046" y="4059029"/>
            <a:ext cx="6085238" cy="177073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2" descr="C:\Users\morozov\Desktop\i.png">
            <a:extLst>
              <a:ext uri="{FF2B5EF4-FFF2-40B4-BE49-F238E27FC236}">
                <a16:creationId xmlns:a16="http://schemas.microsoft.com/office/drawing/2014/main" xmlns="" id="{F85647E2-EFD3-4945-BF57-FBB6ADAE4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3E47A980-5CCD-47A8-9FC3-7E3C627287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15881" y="910455"/>
            <a:ext cx="9001000" cy="43969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alt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Участие Департамента в реализации </a:t>
            </a:r>
            <a:r>
              <a:rPr lang="en-US" alt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/>
            </a:r>
            <a:br>
              <a:rPr lang="en-US" alt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</a:br>
            <a:r>
              <a:rPr lang="ru-RU" alt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+mn-cs"/>
              </a:rPr>
              <a:t>Национальных проектов Российской Федерации</a:t>
            </a:r>
          </a:p>
        </p:txBody>
      </p:sp>
      <p:sp>
        <p:nvSpPr>
          <p:cNvPr id="33" name="Номер слайда 4">
            <a:extLst>
              <a:ext uri="{FF2B5EF4-FFF2-40B4-BE49-F238E27FC236}">
                <a16:creationId xmlns:a16="http://schemas.microsoft.com/office/drawing/2014/main" xmlns="" id="{E5D6CEC7-A654-4B65-B2D5-E138084F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6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7" name="Скругленная прямоугольная выноска 6">
            <a:extLst>
              <a:ext uri="{FF2B5EF4-FFF2-40B4-BE49-F238E27FC236}">
                <a16:creationId xmlns:a16="http://schemas.microsoft.com/office/drawing/2014/main" xmlns="" id="{AB74362C-5A69-4D40-8F65-1343309DD828}"/>
              </a:ext>
            </a:extLst>
          </p:cNvPr>
          <p:cNvSpPr/>
          <p:nvPr/>
        </p:nvSpPr>
        <p:spPr>
          <a:xfrm>
            <a:off x="7231309" y="1933423"/>
            <a:ext cx="3029975" cy="1619077"/>
          </a:xfrm>
          <a:prstGeom prst="wedgeRoundRectCallout">
            <a:avLst>
              <a:gd name="adj1" fmla="val -61509"/>
              <a:gd name="adj2" fmla="val 20402"/>
              <a:gd name="adj3" fmla="val 16667"/>
            </a:avLst>
          </a:prstGeom>
          <a:solidFill>
            <a:srgbClr val="05AECD">
              <a:alpha val="10000"/>
            </a:srgbClr>
          </a:solidFill>
          <a:ln>
            <a:solidFill>
              <a:srgbClr val="05AEC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5AEC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Arial" pitchFamily="34" charset="0"/>
              </a:rPr>
              <a:t>Формирование системы мотивации граждан к здоровому образу жизни</a:t>
            </a:r>
            <a:endParaRPr lang="ru-RU" sz="2000" b="1" dirty="0">
              <a:solidFill>
                <a:srgbClr val="05AEC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pic>
        <p:nvPicPr>
          <p:cNvPr id="28" name="Рисунок 27" descr="https://mintrud.gov.ru/uploads/editor/ea/82/cf4f57c41838a5112b9408ab44f3f72c60737bb7.png">
            <a:extLst>
              <a:ext uri="{FF2B5EF4-FFF2-40B4-BE49-F238E27FC236}">
                <a16:creationId xmlns:a16="http://schemas.microsoft.com/office/drawing/2014/main" xmlns="" id="{D885ACF5-B757-4B86-8AD4-128CBEA1F0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695" y="1933423"/>
            <a:ext cx="6002656" cy="161907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6" name="Скругленная прямоугольная выноска 6">
            <a:extLst>
              <a:ext uri="{FF2B5EF4-FFF2-40B4-BE49-F238E27FC236}">
                <a16:creationId xmlns:a16="http://schemas.microsoft.com/office/drawing/2014/main" xmlns="" id="{99DBF854-7F33-442D-AFF4-52BFC19F616F}"/>
              </a:ext>
            </a:extLst>
          </p:cNvPr>
          <p:cNvSpPr/>
          <p:nvPr/>
        </p:nvSpPr>
        <p:spPr>
          <a:xfrm>
            <a:off x="853695" y="4059029"/>
            <a:ext cx="2978131" cy="1770733"/>
          </a:xfrm>
          <a:prstGeom prst="wedgeRoundRectCallout">
            <a:avLst>
              <a:gd name="adj1" fmla="val 60764"/>
              <a:gd name="adj2" fmla="val 21786"/>
              <a:gd name="adj3" fmla="val 16667"/>
            </a:avLst>
          </a:prstGeom>
          <a:solidFill>
            <a:srgbClr val="D8124A">
              <a:alpha val="10000"/>
            </a:srgbClr>
          </a:solidFill>
          <a:ln>
            <a:solidFill>
              <a:srgbClr val="D812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D812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  <a:cs typeface="Arial" pitchFamily="34" charset="0"/>
              </a:rPr>
              <a:t>Профилактика заболеваемости и смертности населения – противодействие обороту нелегальной алкогольной и спиртосодержащей продукции</a:t>
            </a:r>
            <a:endParaRPr lang="ru-RU" sz="1600" b="1" dirty="0">
              <a:solidFill>
                <a:srgbClr val="D812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89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7D175909-5554-4DAE-B2DB-E73F8C2580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53131"/>
              </p:ext>
            </p:extLst>
          </p:nvPr>
        </p:nvGraphicFramePr>
        <p:xfrm>
          <a:off x="463259" y="1451575"/>
          <a:ext cx="6952609" cy="4798224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{93296810-A885-4BE3-A3E7-6D5BEEA58F35}</a:tableStyleId>
              </a:tblPr>
              <a:tblGrid>
                <a:gridCol w="1793380">
                  <a:extLst>
                    <a:ext uri="{9D8B030D-6E8A-4147-A177-3AD203B41FA5}">
                      <a16:colId xmlns:a16="http://schemas.microsoft.com/office/drawing/2014/main" xmlns="" val="2014266176"/>
                    </a:ext>
                  </a:extLst>
                </a:gridCol>
                <a:gridCol w="1616041">
                  <a:extLst>
                    <a:ext uri="{9D8B030D-6E8A-4147-A177-3AD203B41FA5}">
                      <a16:colId xmlns:a16="http://schemas.microsoft.com/office/drawing/2014/main" xmlns="" val="3991637061"/>
                    </a:ext>
                  </a:extLst>
                </a:gridCol>
                <a:gridCol w="1771594">
                  <a:extLst>
                    <a:ext uri="{9D8B030D-6E8A-4147-A177-3AD203B41FA5}">
                      <a16:colId xmlns:a16="http://schemas.microsoft.com/office/drawing/2014/main" xmlns="" val="2081928410"/>
                    </a:ext>
                  </a:extLst>
                </a:gridCol>
                <a:gridCol w="1771594">
                  <a:extLst>
                    <a:ext uri="{9D8B030D-6E8A-4147-A177-3AD203B41FA5}">
                      <a16:colId xmlns:a16="http://schemas.microsoft.com/office/drawing/2014/main" xmlns="" val="2289948973"/>
                    </a:ext>
                  </a:extLst>
                </a:gridCol>
              </a:tblGrid>
              <a:tr h="611938">
                <a:tc>
                  <a:txBody>
                    <a:bodyPr/>
                    <a:lstStyle/>
                    <a:p>
                      <a:endParaRPr lang="ru-RU" sz="1800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2021 г. </a:t>
                      </a:r>
                      <a:r>
                        <a:rPr lang="ru-RU" sz="14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(тысяч декалитров)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2022 г. </a:t>
                      </a:r>
                      <a:r>
                        <a:rPr lang="ru-RU" sz="14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(тысяч декалитров)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2023 г. </a:t>
                      </a:r>
                      <a:r>
                        <a:rPr lang="ru-RU" sz="14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(тысяч декалитров)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5169821"/>
                  </a:ext>
                </a:extLst>
              </a:tr>
              <a:tr h="1545950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Производство пива, пивных напитков, сидра и медовухи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15 444,8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u="none" strike="noStrike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15 520,0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+mn-cs"/>
                        </a:rPr>
                        <a:t>17 092,2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7561743"/>
                  </a:ext>
                </a:extLst>
              </a:tr>
              <a:tr h="901804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Производство водки </a:t>
                      </a:r>
                    </a:p>
                    <a:p>
                      <a:r>
                        <a:rPr lang="ru-RU" sz="1400" b="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(АО «Сибирь»)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132,0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183,5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+mn-cs"/>
                        </a:rPr>
                        <a:t>143,1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256650"/>
                  </a:ext>
                </a:extLst>
              </a:tr>
              <a:tr h="901804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Производство вина </a:t>
                      </a:r>
                      <a:r>
                        <a:rPr lang="ru-RU" sz="14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(ООО «</a:t>
                      </a:r>
                      <a:r>
                        <a:rPr lang="ru-RU" sz="1400" dirty="0" err="1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Кахети</a:t>
                      </a:r>
                      <a:r>
                        <a:rPr lang="ru-RU" sz="14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»)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1 693,4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2 379,2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fontAlgn="ctr" latinLnBrk="0" hangingPunct="1"/>
                      <a:r>
                        <a:rPr kumimoji="0" lang="ru-RU" sz="1800" b="1" kern="1200" dirty="0">
                          <a:solidFill>
                            <a:schemeClr val="dk1"/>
                          </a:solidFill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+mn-cs"/>
                        </a:rPr>
                        <a:t>1 464,7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6339537"/>
                  </a:ext>
                </a:extLst>
              </a:tr>
              <a:tr h="8367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  <a:cs typeface="+mn-cs"/>
                        </a:rPr>
                        <a:t>Итого: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17 270,2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18 082,7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4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18 700,0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587728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552383E-9CF9-4561-A940-73DE603D8B65}"/>
              </a:ext>
            </a:extLst>
          </p:cNvPr>
          <p:cNvSpPr txBox="1"/>
          <p:nvPr/>
        </p:nvSpPr>
        <p:spPr>
          <a:xfrm>
            <a:off x="820285" y="611065"/>
            <a:ext cx="98990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  <a:t>Объемы производства алкогольной продукции в Томской области </a:t>
            </a:r>
          </a:p>
          <a:p>
            <a:pPr algn="ctr"/>
            <a:r>
              <a:rPr lang="ru-RU" sz="21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  <a:t>2021-2023 гг.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156412A9-D820-4005-82CC-E53FFD03E3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3957362"/>
              </p:ext>
            </p:extLst>
          </p:nvPr>
        </p:nvGraphicFramePr>
        <p:xfrm>
          <a:off x="7575258" y="1441997"/>
          <a:ext cx="2869035" cy="4807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morozov\Desktop\i.png">
            <a:extLst>
              <a:ext uri="{FF2B5EF4-FFF2-40B4-BE49-F238E27FC236}">
                <a16:creationId xmlns:a16="http://schemas.microsoft.com/office/drawing/2014/main" xmlns="" id="{F0950CF7-B41D-45B2-B596-45E834B49A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31" y="369655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xmlns="" id="{211ECEC8-CACB-4622-B9F0-CBE78102B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606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998103" y="585155"/>
            <a:ext cx="9674518" cy="1044126"/>
          </a:xfrm>
          <a:prstGeom prst="rect">
            <a:avLst/>
          </a:prstGeom>
        </p:spPr>
        <p:txBody>
          <a:bodyPr wrap="square" lIns="73907" tIns="36954" rIns="73907" bIns="36954">
            <a:spAutoFit/>
          </a:bodyPr>
          <a:lstStyle/>
          <a:p>
            <a:pPr algn="ctr" defTabSz="1009531" fontAlgn="auto">
              <a:spcBef>
                <a:spcPts val="0"/>
              </a:spcBef>
              <a:spcAft>
                <a:spcPts val="0"/>
              </a:spcAft>
            </a:pPr>
            <a:r>
              <a:rPr lang="ru-RU" sz="21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  <a:t>Поступления в областной бюджет акцизов по подакцизной продукции (алкоголь), произведенной на территории  Томской области </a:t>
            </a:r>
            <a:br>
              <a:rPr lang="ru-RU" sz="21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</a:br>
            <a:r>
              <a:rPr lang="ru-RU" sz="21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  <a:t>за </a:t>
            </a:r>
            <a:r>
              <a:rPr lang="ru-RU" sz="21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  <a:t>2019-2023 годы</a:t>
            </a:r>
            <a:r>
              <a:rPr lang="ru-RU" sz="21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Tahoma" panose="020B0604030504040204" pitchFamily="34" charset="0"/>
              </a:rPr>
              <a:t> (тыс. рублей)</a:t>
            </a:r>
            <a:endParaRPr lang="ru-RU" sz="2100" b="1" i="0" dirty="0">
              <a:solidFill>
                <a:srgbClr val="002060"/>
              </a:solidFill>
              <a:latin typeface="PT Astra Serif" panose="020A0603040505020204" pitchFamily="18" charset="-52"/>
              <a:ea typeface="PT Astra Serif" panose="020A0603040505020204" pitchFamily="18" charset="-52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0" name="Picture 2" descr="C:\Users\morozov\Desktop\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00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xmlns="" id="{5975ECC8-2A0D-4F9D-86FC-91B0B6DEE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6959546"/>
              </p:ext>
            </p:extLst>
          </p:nvPr>
        </p:nvGraphicFramePr>
        <p:xfrm>
          <a:off x="1155739" y="1836657"/>
          <a:ext cx="8944606" cy="432262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9140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69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833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33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339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833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9494">
                <a:tc rowSpan="2"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900" b="1" kern="12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Акцизы по подакцизной продукции</a:t>
                      </a:r>
                      <a:endParaRPr kumimoji="0" lang="ru-RU" sz="1900" b="1" kern="1200" dirty="0">
                        <a:solidFill>
                          <a:schemeClr val="lt1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+mn-cs"/>
                      </a:endParaRPr>
                    </a:p>
                  </a:txBody>
                  <a:tcPr marL="77410" marR="77410" marT="45647" marB="45647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21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Годы</a:t>
                      </a:r>
                      <a:endParaRPr lang="ru-RU" sz="21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1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/>
                </a:tc>
                <a:tc hMerge="1">
                  <a:txBody>
                    <a:bodyPr/>
                    <a:lstStyle/>
                    <a:p>
                      <a:pPr algn="ctr"/>
                      <a:endParaRPr lang="ru-RU" sz="21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9464">
                <a:tc vMerge="1"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ru-RU" sz="1900" b="1" kern="1200" dirty="0">
                        <a:solidFill>
                          <a:schemeClr val="lt1"/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+mn-cs"/>
                      </a:endParaRPr>
                    </a:p>
                  </a:txBody>
                  <a:tcPr marL="77410" marR="77410" marT="45647" marB="4564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2019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2020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2021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2022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2023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Акцизы на вина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203 608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359 596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295 148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251 469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346 895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6513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Акцизы на пиво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3 153 847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3 625</a:t>
                      </a:r>
                      <a:r>
                        <a:rPr lang="ru-RU" sz="1800" baseline="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 147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3 348 354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3 517 495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4 037 566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Акцизы на алкогольную продукцию </a:t>
                      </a:r>
                    </a:p>
                    <a:p>
                      <a:pPr algn="ctr"/>
                      <a:r>
                        <a:rPr lang="ru-RU" sz="11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с объемной</a:t>
                      </a:r>
                      <a:r>
                        <a:rPr lang="ru-RU" sz="1100" b="1" baseline="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 долей этилового спирта более 9%</a:t>
                      </a:r>
                      <a:endParaRPr lang="ru-RU" sz="11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750 576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919 823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881 353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1 398 751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1 572 043</a:t>
                      </a:r>
                      <a:endParaRPr lang="ru-RU" sz="18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929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Итого</a:t>
                      </a:r>
                      <a:r>
                        <a:rPr lang="en-US" sz="20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:</a:t>
                      </a:r>
                      <a:endParaRPr lang="ru-RU" sz="2000" b="1" dirty="0"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4 108 031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4 904 566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4 524 855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5 167 715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800" b="1" dirty="0"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5 956 504</a:t>
                      </a:r>
                    </a:p>
                  </a:txBody>
                  <a:tcPr marL="77410" marR="77410" marT="45647" marB="45647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58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xmlns="" id="{A4BF4FFF-ED5B-4486-ADED-F13445C77660}"/>
              </a:ext>
            </a:extLst>
          </p:cNvPr>
          <p:cNvGrpSpPr/>
          <p:nvPr/>
        </p:nvGrpSpPr>
        <p:grpSpPr>
          <a:xfrm>
            <a:off x="718434" y="1108171"/>
            <a:ext cx="9576039" cy="5195558"/>
            <a:chOff x="718434" y="1108171"/>
            <a:chExt cx="9576039" cy="5195558"/>
          </a:xfrm>
        </p:grpSpPr>
        <p:sp>
          <p:nvSpPr>
            <p:cNvPr id="9" name="Полилиния: фигура 8">
              <a:extLst>
                <a:ext uri="{FF2B5EF4-FFF2-40B4-BE49-F238E27FC236}">
                  <a16:creationId xmlns:a16="http://schemas.microsoft.com/office/drawing/2014/main" xmlns="" id="{5576592E-7812-4353-B98A-A2E4D30BDAF3}"/>
                </a:ext>
              </a:extLst>
            </p:cNvPr>
            <p:cNvSpPr/>
            <p:nvPr/>
          </p:nvSpPr>
          <p:spPr>
            <a:xfrm>
              <a:off x="8054838" y="4259629"/>
              <a:ext cx="1014792" cy="5598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74138"/>
                  </a:lnTo>
                  <a:lnTo>
                    <a:pt x="1014792" y="374138"/>
                  </a:lnTo>
                  <a:lnTo>
                    <a:pt x="1014792" y="559813"/>
                  </a:lnTo>
                </a:path>
              </a:pathLst>
            </a:custGeom>
            <a:noFill/>
            <a:scene3d>
              <a:camera prst="orthographicFront"/>
              <a:lightRig rig="chilly" dir="t"/>
            </a:scene3d>
            <a:sp3d z="-40000" prstMaterial="matte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xmlns="" id="{208D6EFD-7577-48A5-8740-9F76308AE807}"/>
                </a:ext>
              </a:extLst>
            </p:cNvPr>
            <p:cNvSpPr/>
            <p:nvPr/>
          </p:nvSpPr>
          <p:spPr>
            <a:xfrm>
              <a:off x="6619946" y="4259629"/>
              <a:ext cx="1434891" cy="5598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434891" y="0"/>
                  </a:moveTo>
                  <a:lnTo>
                    <a:pt x="1434891" y="374138"/>
                  </a:lnTo>
                  <a:lnTo>
                    <a:pt x="0" y="374138"/>
                  </a:lnTo>
                  <a:lnTo>
                    <a:pt x="0" y="559813"/>
                  </a:lnTo>
                </a:path>
              </a:pathLst>
            </a:custGeom>
            <a:noFill/>
            <a:scene3d>
              <a:camera prst="orthographicFront"/>
              <a:lightRig rig="chilly" dir="t"/>
            </a:scene3d>
            <a:sp3d z="-40000" prstMaterial="matte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xmlns="" id="{3A5893EE-EAB8-4F6E-A90A-759779D9BDC2}"/>
                </a:ext>
              </a:extLst>
            </p:cNvPr>
            <p:cNvSpPr/>
            <p:nvPr/>
          </p:nvSpPr>
          <p:spPr>
            <a:xfrm>
              <a:off x="5839344" y="2380893"/>
              <a:ext cx="2215493" cy="6060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20338"/>
                  </a:lnTo>
                  <a:lnTo>
                    <a:pt x="2215493" y="420338"/>
                  </a:lnTo>
                  <a:lnTo>
                    <a:pt x="2215493" y="606013"/>
                  </a:lnTo>
                </a:path>
              </a:pathLst>
            </a:custGeom>
            <a:noFill/>
            <a:sp3d z="-40000" prstMaterial="matte"/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: фигура 11">
              <a:extLst>
                <a:ext uri="{FF2B5EF4-FFF2-40B4-BE49-F238E27FC236}">
                  <a16:creationId xmlns:a16="http://schemas.microsoft.com/office/drawing/2014/main" xmlns="" id="{CBBD6475-9D40-449E-BCB9-85CCD5C25ECF}"/>
                </a:ext>
              </a:extLst>
            </p:cNvPr>
            <p:cNvSpPr/>
            <p:nvPr/>
          </p:nvSpPr>
          <p:spPr>
            <a:xfrm>
              <a:off x="3076380" y="4244242"/>
              <a:ext cx="1093882" cy="57520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89525"/>
                  </a:lnTo>
                  <a:lnTo>
                    <a:pt x="1093882" y="389525"/>
                  </a:lnTo>
                  <a:lnTo>
                    <a:pt x="1093882" y="575200"/>
                  </a:lnTo>
                </a:path>
              </a:pathLst>
            </a:custGeom>
            <a:noFill/>
            <a:scene3d>
              <a:camera prst="orthographicFront"/>
              <a:lightRig rig="chilly" dir="t"/>
            </a:scene3d>
            <a:sp3d z="-40000" prstMaterial="matte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xmlns="" id="{8B7EB3B5-E891-4288-9163-482B56A59722}"/>
                </a:ext>
              </a:extLst>
            </p:cNvPr>
            <p:cNvSpPr/>
            <p:nvPr/>
          </p:nvSpPr>
          <p:spPr>
            <a:xfrm>
              <a:off x="1720578" y="4244242"/>
              <a:ext cx="1355802" cy="57520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355802" y="0"/>
                  </a:moveTo>
                  <a:lnTo>
                    <a:pt x="1355802" y="389525"/>
                  </a:lnTo>
                  <a:lnTo>
                    <a:pt x="0" y="389525"/>
                  </a:lnTo>
                  <a:lnTo>
                    <a:pt x="0" y="575200"/>
                  </a:lnTo>
                </a:path>
              </a:pathLst>
            </a:custGeom>
            <a:noFill/>
            <a:scene3d>
              <a:camera prst="orthographicFront"/>
              <a:lightRig rig="chilly" dir="t"/>
            </a:scene3d>
            <a:sp3d z="-40000" prstMaterial="matte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xmlns="" id="{E0FB82DA-12BE-44BF-AB30-F6D9A22FD316}"/>
                </a:ext>
              </a:extLst>
            </p:cNvPr>
            <p:cNvSpPr/>
            <p:nvPr/>
          </p:nvSpPr>
          <p:spPr>
            <a:xfrm>
              <a:off x="3076380" y="2397671"/>
              <a:ext cx="2762964" cy="5906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762964" y="0"/>
                  </a:moveTo>
                  <a:lnTo>
                    <a:pt x="2762964" y="404951"/>
                  </a:lnTo>
                  <a:lnTo>
                    <a:pt x="0" y="404951"/>
                  </a:lnTo>
                  <a:lnTo>
                    <a:pt x="0" y="590626"/>
                  </a:lnTo>
                </a:path>
              </a:pathLst>
            </a:custGeom>
            <a:noFill/>
            <a:sp3d z="-40000" prstMaterial="matte"/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xmlns="" id="{E26E71A0-B611-4660-B314-DC1BB3FE0C1E}"/>
                </a:ext>
              </a:extLst>
            </p:cNvPr>
            <p:cNvSpPr/>
            <p:nvPr/>
          </p:nvSpPr>
          <p:spPr>
            <a:xfrm>
              <a:off x="4586184" y="1108171"/>
              <a:ext cx="2762964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xmlns="" id="{22485C73-E108-4424-98C7-D5ECF212B13D}"/>
                </a:ext>
              </a:extLst>
            </p:cNvPr>
            <p:cNvSpPr/>
            <p:nvPr/>
          </p:nvSpPr>
          <p:spPr>
            <a:xfrm>
              <a:off x="4808883" y="1319735"/>
              <a:ext cx="2674097" cy="1409408"/>
            </a:xfrm>
            <a:custGeom>
              <a:avLst/>
              <a:gdLst>
                <a:gd name="connsiteX0" fmla="*/ 0 w 2506321"/>
                <a:gd name="connsiteY0" fmla="*/ 127272 h 1272722"/>
                <a:gd name="connsiteX1" fmla="*/ 127272 w 2506321"/>
                <a:gd name="connsiteY1" fmla="*/ 0 h 1272722"/>
                <a:gd name="connsiteX2" fmla="*/ 2379049 w 2506321"/>
                <a:gd name="connsiteY2" fmla="*/ 0 h 1272722"/>
                <a:gd name="connsiteX3" fmla="*/ 2506321 w 2506321"/>
                <a:gd name="connsiteY3" fmla="*/ 127272 h 1272722"/>
                <a:gd name="connsiteX4" fmla="*/ 2506321 w 2506321"/>
                <a:gd name="connsiteY4" fmla="*/ 1145450 h 1272722"/>
                <a:gd name="connsiteX5" fmla="*/ 2379049 w 2506321"/>
                <a:gd name="connsiteY5" fmla="*/ 1272722 h 1272722"/>
                <a:gd name="connsiteX6" fmla="*/ 127272 w 2506321"/>
                <a:gd name="connsiteY6" fmla="*/ 1272722 h 1272722"/>
                <a:gd name="connsiteX7" fmla="*/ 0 w 2506321"/>
                <a:gd name="connsiteY7" fmla="*/ 1145450 h 1272722"/>
                <a:gd name="connsiteX8" fmla="*/ 0 w 2506321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06321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2379049" y="0"/>
                  </a:lnTo>
                  <a:cubicBezTo>
                    <a:pt x="2449339" y="0"/>
                    <a:pt x="2506321" y="56982"/>
                    <a:pt x="2506321" y="127272"/>
                  </a:cubicBezTo>
                  <a:lnTo>
                    <a:pt x="2506321" y="1145450"/>
                  </a:lnTo>
                  <a:cubicBezTo>
                    <a:pt x="2506321" y="1215740"/>
                    <a:pt x="2449339" y="1272722"/>
                    <a:pt x="2379049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617" tIns="90617" rIns="90617" bIns="90617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Общее количество подконтрольных субъектов</a:t>
              </a:r>
              <a:r>
                <a:rPr lang="ru-RU" sz="14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 </a:t>
              </a:r>
              <a:r>
                <a:rPr lang="ru-RU" sz="1800" b="1" i="1" u="sng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более 2000</a:t>
              </a:r>
              <a:r>
                <a:rPr lang="ru-RU" sz="14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,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общее количество подконтрольных объектов</a:t>
              </a:r>
              <a:r>
                <a:rPr lang="ru-RU" sz="14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 </a:t>
              </a:r>
              <a:r>
                <a:rPr lang="ru-RU" sz="1800" b="1" i="1" u="sng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более 8000</a:t>
              </a:r>
            </a:p>
          </p:txBody>
        </p:sp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xmlns="" id="{AF39C40A-2BED-427D-A8EA-E90519E8C79E}"/>
                </a:ext>
              </a:extLst>
            </p:cNvPr>
            <p:cNvSpPr/>
            <p:nvPr/>
          </p:nvSpPr>
          <p:spPr>
            <a:xfrm>
              <a:off x="2074236" y="2971520"/>
              <a:ext cx="2004287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Полилиния: фигура 17">
              <a:extLst>
                <a:ext uri="{FF2B5EF4-FFF2-40B4-BE49-F238E27FC236}">
                  <a16:creationId xmlns:a16="http://schemas.microsoft.com/office/drawing/2014/main" xmlns="" id="{67E873AF-6D58-40BF-9514-69A77A1E6764}"/>
                </a:ext>
              </a:extLst>
            </p:cNvPr>
            <p:cNvSpPr/>
            <p:nvPr/>
          </p:nvSpPr>
          <p:spPr>
            <a:xfrm>
              <a:off x="2296935" y="3183083"/>
              <a:ext cx="2004287" cy="1272722"/>
            </a:xfrm>
            <a:custGeom>
              <a:avLst/>
              <a:gdLst>
                <a:gd name="connsiteX0" fmla="*/ 0 w 2004287"/>
                <a:gd name="connsiteY0" fmla="*/ 127272 h 1272722"/>
                <a:gd name="connsiteX1" fmla="*/ 127272 w 2004287"/>
                <a:gd name="connsiteY1" fmla="*/ 0 h 1272722"/>
                <a:gd name="connsiteX2" fmla="*/ 1877015 w 2004287"/>
                <a:gd name="connsiteY2" fmla="*/ 0 h 1272722"/>
                <a:gd name="connsiteX3" fmla="*/ 2004287 w 2004287"/>
                <a:gd name="connsiteY3" fmla="*/ 127272 h 1272722"/>
                <a:gd name="connsiteX4" fmla="*/ 2004287 w 2004287"/>
                <a:gd name="connsiteY4" fmla="*/ 1145450 h 1272722"/>
                <a:gd name="connsiteX5" fmla="*/ 1877015 w 2004287"/>
                <a:gd name="connsiteY5" fmla="*/ 1272722 h 1272722"/>
                <a:gd name="connsiteX6" fmla="*/ 127272 w 2004287"/>
                <a:gd name="connsiteY6" fmla="*/ 1272722 h 1272722"/>
                <a:gd name="connsiteX7" fmla="*/ 0 w 2004287"/>
                <a:gd name="connsiteY7" fmla="*/ 1145450 h 1272722"/>
                <a:gd name="connsiteX8" fmla="*/ 0 w 2004287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4287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1877015" y="0"/>
                  </a:lnTo>
                  <a:cubicBezTo>
                    <a:pt x="1947305" y="0"/>
                    <a:pt x="2004287" y="56982"/>
                    <a:pt x="2004287" y="127272"/>
                  </a:cubicBezTo>
                  <a:lnTo>
                    <a:pt x="2004287" y="1145450"/>
                  </a:lnTo>
                  <a:cubicBezTo>
                    <a:pt x="2004287" y="1215740"/>
                    <a:pt x="1947305" y="1272722"/>
                    <a:pt x="1877015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5857" tIns="105857" rIns="105857" bIns="10585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Лицензиаты – </a:t>
              </a:r>
              <a:endParaRPr lang="ru-RU" sz="1800" b="1" kern="1200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i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243</a:t>
              </a:r>
              <a:r>
                <a:rPr lang="ru-RU" sz="18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, </a:t>
              </a:r>
              <a:br>
                <a:rPr lang="ru-RU" sz="18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</a:br>
              <a:r>
                <a:rPr lang="ru-RU" sz="18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организации –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i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2154 объектов</a:t>
              </a:r>
            </a:p>
          </p:txBody>
        </p:sp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xmlns="" id="{70DA74C9-6F55-45E8-980F-86D7A671761A}"/>
                </a:ext>
              </a:extLst>
            </p:cNvPr>
            <p:cNvSpPr/>
            <p:nvPr/>
          </p:nvSpPr>
          <p:spPr>
            <a:xfrm>
              <a:off x="718434" y="4819443"/>
              <a:ext cx="2004287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xmlns="" id="{C4A52218-FEC8-40EC-87D4-FB06EAFD4776}"/>
                </a:ext>
              </a:extLst>
            </p:cNvPr>
            <p:cNvSpPr/>
            <p:nvPr/>
          </p:nvSpPr>
          <p:spPr>
            <a:xfrm>
              <a:off x="941133" y="5031007"/>
              <a:ext cx="2004287" cy="1272722"/>
            </a:xfrm>
            <a:custGeom>
              <a:avLst/>
              <a:gdLst>
                <a:gd name="connsiteX0" fmla="*/ 0 w 2004287"/>
                <a:gd name="connsiteY0" fmla="*/ 127272 h 1272722"/>
                <a:gd name="connsiteX1" fmla="*/ 127272 w 2004287"/>
                <a:gd name="connsiteY1" fmla="*/ 0 h 1272722"/>
                <a:gd name="connsiteX2" fmla="*/ 1877015 w 2004287"/>
                <a:gd name="connsiteY2" fmla="*/ 0 h 1272722"/>
                <a:gd name="connsiteX3" fmla="*/ 2004287 w 2004287"/>
                <a:gd name="connsiteY3" fmla="*/ 127272 h 1272722"/>
                <a:gd name="connsiteX4" fmla="*/ 2004287 w 2004287"/>
                <a:gd name="connsiteY4" fmla="*/ 1145450 h 1272722"/>
                <a:gd name="connsiteX5" fmla="*/ 1877015 w 2004287"/>
                <a:gd name="connsiteY5" fmla="*/ 1272722 h 1272722"/>
                <a:gd name="connsiteX6" fmla="*/ 127272 w 2004287"/>
                <a:gd name="connsiteY6" fmla="*/ 1272722 h 1272722"/>
                <a:gd name="connsiteX7" fmla="*/ 0 w 2004287"/>
                <a:gd name="connsiteY7" fmla="*/ 1145450 h 1272722"/>
                <a:gd name="connsiteX8" fmla="*/ 0 w 2004287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4287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1877015" y="0"/>
                  </a:lnTo>
                  <a:cubicBezTo>
                    <a:pt x="1947305" y="0"/>
                    <a:pt x="2004287" y="56982"/>
                    <a:pt x="2004287" y="127272"/>
                  </a:cubicBezTo>
                  <a:lnTo>
                    <a:pt x="2004287" y="1145450"/>
                  </a:lnTo>
                  <a:cubicBezTo>
                    <a:pt x="2004287" y="1215740"/>
                    <a:pt x="1947305" y="1272722"/>
                    <a:pt x="1877015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5857" tIns="105857" rIns="105857" bIns="10585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Магазины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i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1870</a:t>
              </a:r>
            </a:p>
          </p:txBody>
        </p:sp>
        <p:sp>
          <p:nvSpPr>
            <p:cNvPr id="21" name="Прямоугольник: скругленные углы 20">
              <a:extLst>
                <a:ext uri="{FF2B5EF4-FFF2-40B4-BE49-F238E27FC236}">
                  <a16:creationId xmlns:a16="http://schemas.microsoft.com/office/drawing/2014/main" xmlns="" id="{1F66CE8B-D934-453A-8ADF-62AD97B42EBA}"/>
                </a:ext>
              </a:extLst>
            </p:cNvPr>
            <p:cNvSpPr/>
            <p:nvPr/>
          </p:nvSpPr>
          <p:spPr>
            <a:xfrm>
              <a:off x="3168118" y="4819443"/>
              <a:ext cx="2004287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xmlns="" id="{2EDF26A6-C56F-4F45-B11F-29B47CF51A21}"/>
                </a:ext>
              </a:extLst>
            </p:cNvPr>
            <p:cNvSpPr/>
            <p:nvPr/>
          </p:nvSpPr>
          <p:spPr>
            <a:xfrm>
              <a:off x="3390817" y="5031007"/>
              <a:ext cx="2004287" cy="1272722"/>
            </a:xfrm>
            <a:custGeom>
              <a:avLst/>
              <a:gdLst>
                <a:gd name="connsiteX0" fmla="*/ 0 w 2004287"/>
                <a:gd name="connsiteY0" fmla="*/ 127272 h 1272722"/>
                <a:gd name="connsiteX1" fmla="*/ 127272 w 2004287"/>
                <a:gd name="connsiteY1" fmla="*/ 0 h 1272722"/>
                <a:gd name="connsiteX2" fmla="*/ 1877015 w 2004287"/>
                <a:gd name="connsiteY2" fmla="*/ 0 h 1272722"/>
                <a:gd name="connsiteX3" fmla="*/ 2004287 w 2004287"/>
                <a:gd name="connsiteY3" fmla="*/ 127272 h 1272722"/>
                <a:gd name="connsiteX4" fmla="*/ 2004287 w 2004287"/>
                <a:gd name="connsiteY4" fmla="*/ 1145450 h 1272722"/>
                <a:gd name="connsiteX5" fmla="*/ 1877015 w 2004287"/>
                <a:gd name="connsiteY5" fmla="*/ 1272722 h 1272722"/>
                <a:gd name="connsiteX6" fmla="*/ 127272 w 2004287"/>
                <a:gd name="connsiteY6" fmla="*/ 1272722 h 1272722"/>
                <a:gd name="connsiteX7" fmla="*/ 0 w 2004287"/>
                <a:gd name="connsiteY7" fmla="*/ 1145450 h 1272722"/>
                <a:gd name="connsiteX8" fmla="*/ 0 w 2004287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4287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1877015" y="0"/>
                  </a:lnTo>
                  <a:cubicBezTo>
                    <a:pt x="1947305" y="0"/>
                    <a:pt x="2004287" y="56982"/>
                    <a:pt x="2004287" y="127272"/>
                  </a:cubicBezTo>
                  <a:lnTo>
                    <a:pt x="2004287" y="1145450"/>
                  </a:lnTo>
                  <a:cubicBezTo>
                    <a:pt x="2004287" y="1215740"/>
                    <a:pt x="1947305" y="1272722"/>
                    <a:pt x="1877015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5857" tIns="105857" rIns="105857" bIns="10585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Предприятия общепита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i="1" kern="1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286</a:t>
              </a:r>
            </a:p>
          </p:txBody>
        </p:sp>
        <p:sp>
          <p:nvSpPr>
            <p:cNvPr id="23" name="Прямоугольник: скругленные углы 22">
              <a:extLst>
                <a:ext uri="{FF2B5EF4-FFF2-40B4-BE49-F238E27FC236}">
                  <a16:creationId xmlns:a16="http://schemas.microsoft.com/office/drawing/2014/main" xmlns="" id="{B8B9B5C5-A7D5-4182-BB95-356E08024C57}"/>
                </a:ext>
              </a:extLst>
            </p:cNvPr>
            <p:cNvSpPr/>
            <p:nvPr/>
          </p:nvSpPr>
          <p:spPr>
            <a:xfrm>
              <a:off x="6102602" y="2986907"/>
              <a:ext cx="3904471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xmlns="" id="{9A5AE8DE-6018-4A4D-A6D0-A2BD81672055}"/>
                </a:ext>
              </a:extLst>
            </p:cNvPr>
            <p:cNvSpPr/>
            <p:nvPr/>
          </p:nvSpPr>
          <p:spPr>
            <a:xfrm>
              <a:off x="6325301" y="3198471"/>
              <a:ext cx="3904471" cy="1272722"/>
            </a:xfrm>
            <a:custGeom>
              <a:avLst/>
              <a:gdLst>
                <a:gd name="connsiteX0" fmla="*/ 0 w 3904471"/>
                <a:gd name="connsiteY0" fmla="*/ 127272 h 1272722"/>
                <a:gd name="connsiteX1" fmla="*/ 127272 w 3904471"/>
                <a:gd name="connsiteY1" fmla="*/ 0 h 1272722"/>
                <a:gd name="connsiteX2" fmla="*/ 3777199 w 3904471"/>
                <a:gd name="connsiteY2" fmla="*/ 0 h 1272722"/>
                <a:gd name="connsiteX3" fmla="*/ 3904471 w 3904471"/>
                <a:gd name="connsiteY3" fmla="*/ 127272 h 1272722"/>
                <a:gd name="connsiteX4" fmla="*/ 3904471 w 3904471"/>
                <a:gd name="connsiteY4" fmla="*/ 1145450 h 1272722"/>
                <a:gd name="connsiteX5" fmla="*/ 3777199 w 3904471"/>
                <a:gd name="connsiteY5" fmla="*/ 1272722 h 1272722"/>
                <a:gd name="connsiteX6" fmla="*/ 127272 w 3904471"/>
                <a:gd name="connsiteY6" fmla="*/ 1272722 h 1272722"/>
                <a:gd name="connsiteX7" fmla="*/ 0 w 3904471"/>
                <a:gd name="connsiteY7" fmla="*/ 1145450 h 1272722"/>
                <a:gd name="connsiteX8" fmla="*/ 0 w 3904471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04471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3777199" y="0"/>
                  </a:lnTo>
                  <a:cubicBezTo>
                    <a:pt x="3847489" y="0"/>
                    <a:pt x="3904471" y="56982"/>
                    <a:pt x="3904471" y="127272"/>
                  </a:cubicBezTo>
                  <a:lnTo>
                    <a:pt x="3904471" y="1145450"/>
                  </a:lnTo>
                  <a:cubicBezTo>
                    <a:pt x="3904471" y="1215740"/>
                    <a:pt x="3847489" y="1272722"/>
                    <a:pt x="3777199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0617" tIns="90617" rIns="90617" bIns="90617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Хозяйствующие субъекты, реализующие пиво, пивные напитки, сидр, пуаре, медовуху, спиртосодержащую продукцию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1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 </a:t>
              </a:r>
              <a:r>
                <a:rPr lang="ru-RU" sz="1800" b="1" i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1511</a:t>
              </a:r>
              <a:r>
                <a:rPr lang="ru-RU" sz="18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 </a:t>
              </a:r>
              <a:r>
                <a:rPr lang="ru-RU" sz="14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организаций и индивидуальных предпринимателей</a:t>
              </a:r>
              <a:r>
                <a:rPr lang="ru-RU" sz="14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 </a:t>
              </a:r>
              <a:r>
                <a:rPr lang="ru-RU" sz="14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–</a:t>
              </a:r>
              <a:r>
                <a:rPr lang="ru-RU" sz="1400" b="1" kern="1200" dirty="0">
                  <a:latin typeface="PT Astra Serif" panose="020A0603040505020204" pitchFamily="18" charset="-52"/>
                  <a:ea typeface="PT Astra Serif" panose="020A0603040505020204" pitchFamily="18" charset="-52"/>
                </a:rPr>
                <a:t> </a:t>
              </a:r>
              <a:r>
                <a:rPr lang="ru-RU" sz="1800" b="1" i="1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9500 объектов</a:t>
              </a:r>
              <a:endParaRPr lang="ru-RU" sz="1800" kern="1200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  <p:sp>
          <p:nvSpPr>
            <p:cNvPr id="25" name="Прямоугольник: скругленные углы 24">
              <a:extLst>
                <a:ext uri="{FF2B5EF4-FFF2-40B4-BE49-F238E27FC236}">
                  <a16:creationId xmlns:a16="http://schemas.microsoft.com/office/drawing/2014/main" xmlns="" id="{7B431947-0501-48E9-8A0A-27F341AC8E77}"/>
                </a:ext>
              </a:extLst>
            </p:cNvPr>
            <p:cNvSpPr/>
            <p:nvPr/>
          </p:nvSpPr>
          <p:spPr>
            <a:xfrm>
              <a:off x="5617803" y="4819443"/>
              <a:ext cx="2004287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xmlns="" id="{B2378FC1-A55D-408D-91A5-A2B41288AEEA}"/>
                </a:ext>
              </a:extLst>
            </p:cNvPr>
            <p:cNvSpPr/>
            <p:nvPr/>
          </p:nvSpPr>
          <p:spPr>
            <a:xfrm>
              <a:off x="5840501" y="5031007"/>
              <a:ext cx="2004287" cy="1272722"/>
            </a:xfrm>
            <a:custGeom>
              <a:avLst/>
              <a:gdLst>
                <a:gd name="connsiteX0" fmla="*/ 0 w 2004287"/>
                <a:gd name="connsiteY0" fmla="*/ 127272 h 1272722"/>
                <a:gd name="connsiteX1" fmla="*/ 127272 w 2004287"/>
                <a:gd name="connsiteY1" fmla="*/ 0 h 1272722"/>
                <a:gd name="connsiteX2" fmla="*/ 1877015 w 2004287"/>
                <a:gd name="connsiteY2" fmla="*/ 0 h 1272722"/>
                <a:gd name="connsiteX3" fmla="*/ 2004287 w 2004287"/>
                <a:gd name="connsiteY3" fmla="*/ 127272 h 1272722"/>
                <a:gd name="connsiteX4" fmla="*/ 2004287 w 2004287"/>
                <a:gd name="connsiteY4" fmla="*/ 1145450 h 1272722"/>
                <a:gd name="connsiteX5" fmla="*/ 1877015 w 2004287"/>
                <a:gd name="connsiteY5" fmla="*/ 1272722 h 1272722"/>
                <a:gd name="connsiteX6" fmla="*/ 127272 w 2004287"/>
                <a:gd name="connsiteY6" fmla="*/ 1272722 h 1272722"/>
                <a:gd name="connsiteX7" fmla="*/ 0 w 2004287"/>
                <a:gd name="connsiteY7" fmla="*/ 1145450 h 1272722"/>
                <a:gd name="connsiteX8" fmla="*/ 0 w 2004287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4287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1877015" y="0"/>
                  </a:lnTo>
                  <a:cubicBezTo>
                    <a:pt x="1947305" y="0"/>
                    <a:pt x="2004287" y="56982"/>
                    <a:pt x="2004287" y="127272"/>
                  </a:cubicBezTo>
                  <a:lnTo>
                    <a:pt x="2004287" y="1145450"/>
                  </a:lnTo>
                  <a:cubicBezTo>
                    <a:pt x="2004287" y="1215740"/>
                    <a:pt x="1947305" y="1272722"/>
                    <a:pt x="1877015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5857" tIns="105857" rIns="105857" bIns="10585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Магазины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i="1" kern="1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более 8200</a:t>
              </a:r>
            </a:p>
          </p:txBody>
        </p:sp>
        <p:sp>
          <p:nvSpPr>
            <p:cNvPr id="27" name="Прямоугольник: скругленные углы 26">
              <a:extLst>
                <a:ext uri="{FF2B5EF4-FFF2-40B4-BE49-F238E27FC236}">
                  <a16:creationId xmlns:a16="http://schemas.microsoft.com/office/drawing/2014/main" xmlns="" id="{E1B9B181-BECE-47DE-B483-F471A3627867}"/>
                </a:ext>
              </a:extLst>
            </p:cNvPr>
            <p:cNvSpPr/>
            <p:nvPr/>
          </p:nvSpPr>
          <p:spPr>
            <a:xfrm>
              <a:off x="8067487" y="4819443"/>
              <a:ext cx="2004287" cy="1272722"/>
            </a:xfrm>
            <a:prstGeom prst="roundRect">
              <a:avLst>
                <a:gd name="adj" fmla="val 10000"/>
              </a:avLst>
            </a:prstGeom>
            <a:scene3d>
              <a:camera prst="orthographicFront"/>
              <a:lightRig rig="chilly" dir="t"/>
            </a:scene3d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xmlns="" id="{58640767-DEB3-49DA-AFFA-EBAEEE5F9380}"/>
                </a:ext>
              </a:extLst>
            </p:cNvPr>
            <p:cNvSpPr/>
            <p:nvPr/>
          </p:nvSpPr>
          <p:spPr>
            <a:xfrm>
              <a:off x="8290186" y="5031007"/>
              <a:ext cx="2004287" cy="1272722"/>
            </a:xfrm>
            <a:custGeom>
              <a:avLst/>
              <a:gdLst>
                <a:gd name="connsiteX0" fmla="*/ 0 w 2004287"/>
                <a:gd name="connsiteY0" fmla="*/ 127272 h 1272722"/>
                <a:gd name="connsiteX1" fmla="*/ 127272 w 2004287"/>
                <a:gd name="connsiteY1" fmla="*/ 0 h 1272722"/>
                <a:gd name="connsiteX2" fmla="*/ 1877015 w 2004287"/>
                <a:gd name="connsiteY2" fmla="*/ 0 h 1272722"/>
                <a:gd name="connsiteX3" fmla="*/ 2004287 w 2004287"/>
                <a:gd name="connsiteY3" fmla="*/ 127272 h 1272722"/>
                <a:gd name="connsiteX4" fmla="*/ 2004287 w 2004287"/>
                <a:gd name="connsiteY4" fmla="*/ 1145450 h 1272722"/>
                <a:gd name="connsiteX5" fmla="*/ 1877015 w 2004287"/>
                <a:gd name="connsiteY5" fmla="*/ 1272722 h 1272722"/>
                <a:gd name="connsiteX6" fmla="*/ 127272 w 2004287"/>
                <a:gd name="connsiteY6" fmla="*/ 1272722 h 1272722"/>
                <a:gd name="connsiteX7" fmla="*/ 0 w 2004287"/>
                <a:gd name="connsiteY7" fmla="*/ 1145450 h 1272722"/>
                <a:gd name="connsiteX8" fmla="*/ 0 w 2004287"/>
                <a:gd name="connsiteY8" fmla="*/ 127272 h 127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4287" h="1272722">
                  <a:moveTo>
                    <a:pt x="0" y="127272"/>
                  </a:moveTo>
                  <a:cubicBezTo>
                    <a:pt x="0" y="56982"/>
                    <a:pt x="56982" y="0"/>
                    <a:pt x="127272" y="0"/>
                  </a:cubicBezTo>
                  <a:lnTo>
                    <a:pt x="1877015" y="0"/>
                  </a:lnTo>
                  <a:cubicBezTo>
                    <a:pt x="1947305" y="0"/>
                    <a:pt x="2004287" y="56982"/>
                    <a:pt x="2004287" y="127272"/>
                  </a:cubicBezTo>
                  <a:lnTo>
                    <a:pt x="2004287" y="1145450"/>
                  </a:lnTo>
                  <a:cubicBezTo>
                    <a:pt x="2004287" y="1215740"/>
                    <a:pt x="1947305" y="1272722"/>
                    <a:pt x="1877015" y="1272722"/>
                  </a:cubicBezTo>
                  <a:lnTo>
                    <a:pt x="127272" y="1272722"/>
                  </a:lnTo>
                  <a:cubicBezTo>
                    <a:pt x="56982" y="1272722"/>
                    <a:pt x="0" y="1215740"/>
                    <a:pt x="0" y="1145450"/>
                  </a:cubicBezTo>
                  <a:lnTo>
                    <a:pt x="0" y="127272"/>
                  </a:lnTo>
                  <a:close/>
                </a:path>
              </a:pathLst>
            </a:custGeom>
            <a:scene3d>
              <a:camera prst="orthographicFront"/>
              <a:lightRig rig="chilly" dir="t"/>
            </a:scene3d>
            <a:sp3d z="12700" extrusionH="1700" prstMaterial="dkEdge">
              <a:bevelT w="25400" h="6350" prst="softRound"/>
              <a:bevelB w="0" h="0" prst="convex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5857" tIns="105857" rIns="105857" bIns="10585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kern="1200" dirty="0">
                  <a:solidFill>
                    <a:srgbClr val="0B5395"/>
                  </a:solidFill>
                  <a:latin typeface="PT Astra Serif" panose="020A0603040505020204" pitchFamily="18" charset="-52"/>
                  <a:ea typeface="PT Astra Serif" panose="020A0603040505020204" pitchFamily="18" charset="-52"/>
                </a:rPr>
                <a:t>Предприятия общепита</a:t>
              </a: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800" b="1" i="1" kern="1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PT Astra Serif" panose="020A0603040505020204" pitchFamily="18" charset="-52"/>
                  <a:ea typeface="PT Astra Serif" panose="020A0603040505020204" pitchFamily="18" charset="-52"/>
                </a:rPr>
                <a:t>более 1300</a:t>
              </a:r>
              <a:endParaRPr lang="ru-RU" sz="1800" b="1" kern="1200" dirty="0">
                <a:latin typeface="PT Astra Serif" panose="020A0603040505020204" pitchFamily="18" charset="-52"/>
                <a:ea typeface="PT Astra Serif" panose="020A0603040505020204" pitchFamily="18" charset="-52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AA46590-5F2A-4383-8671-F1D4978FACE3}"/>
              </a:ext>
            </a:extLst>
          </p:cNvPr>
          <p:cNvSpPr txBox="1"/>
          <p:nvPr/>
        </p:nvSpPr>
        <p:spPr>
          <a:xfrm>
            <a:off x="2345893" y="614631"/>
            <a:ext cx="7915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i="0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ПОДКОНТРОЛЬНЫЕ СУБЪЕКТЫ на </a:t>
            </a: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Astra Serif" panose="020A0603040505020204" pitchFamily="18" charset="-52"/>
                <a:ea typeface="PT Astra Serif" panose="020A0603040505020204" pitchFamily="18" charset="-52"/>
              </a:rPr>
              <a:t>01.01.2024</a:t>
            </a:r>
            <a:r>
              <a:rPr lang="ru-RU" sz="2400" b="1" dirty="0"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г.</a:t>
            </a:r>
          </a:p>
        </p:txBody>
      </p:sp>
      <p:pic>
        <p:nvPicPr>
          <p:cNvPr id="6" name="Picture 2" descr="C:\Users\morozov\Desktop\i.png">
            <a:extLst>
              <a:ext uri="{FF2B5EF4-FFF2-40B4-BE49-F238E27FC236}">
                <a16:creationId xmlns:a16="http://schemas.microsoft.com/office/drawing/2014/main" xmlns="" id="{114D1A86-5441-436E-B8D7-554444A566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698" y="232916"/>
            <a:ext cx="925513" cy="897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Номер слайда 7">
            <a:extLst>
              <a:ext uri="{FF2B5EF4-FFF2-40B4-BE49-F238E27FC236}">
                <a16:creationId xmlns:a16="http://schemas.microsoft.com/office/drawing/2014/main" xmlns="" id="{E0AE8C1F-60D1-4080-A86E-646AD7926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61171" y="6366657"/>
            <a:ext cx="900113" cy="365717"/>
          </a:xfrm>
        </p:spPr>
        <p:txBody>
          <a:bodyPr/>
          <a:lstStyle/>
          <a:p>
            <a:pPr>
              <a:defRPr/>
            </a:pPr>
            <a:fld id="{93C060CF-BDB0-4428-BC04-8F16B1BF1A4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9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354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63166</TotalTime>
  <Words>1052</Words>
  <Application>Microsoft Office PowerPoint</Application>
  <PresentationFormat>Произвольный</PresentationFormat>
  <Paragraphs>228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</vt:lpstr>
      <vt:lpstr>PT Astra Serif</vt:lpstr>
      <vt:lpstr>Tahoma</vt:lpstr>
      <vt:lpstr>Times New Roman</vt:lpstr>
      <vt:lpstr>Wingdings</vt:lpstr>
      <vt:lpstr>Wingdings 2</vt:lpstr>
      <vt:lpstr>5_Поток</vt:lpstr>
      <vt:lpstr>Презентация PowerPoint</vt:lpstr>
      <vt:lpstr>Основные направления работы Департамента в области розничной продажи алкогольной продукции</vt:lpstr>
      <vt:lpstr>Презентация PowerPoint</vt:lpstr>
      <vt:lpstr>Презентация PowerPoint</vt:lpstr>
      <vt:lpstr>Презентация PowerPoint</vt:lpstr>
      <vt:lpstr>Участие Департамента в реализации  Национальных проектов Российской Федерации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Департамент лицензирования и регионального  государственного контроля Томской области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ДЛРГК ТО</dc:creator>
  <cp:lastModifiedBy>Анна Котова</cp:lastModifiedBy>
  <cp:revision>1669</cp:revision>
  <cp:lastPrinted>2024-02-12T05:18:19Z</cp:lastPrinted>
  <dcterms:created xsi:type="dcterms:W3CDTF">2013-05-06T08:37:16Z</dcterms:created>
  <dcterms:modified xsi:type="dcterms:W3CDTF">2024-04-19T10:17:03Z</dcterms:modified>
</cp:coreProperties>
</file>