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2" r:id="rId1"/>
  </p:sldMasterIdLst>
  <p:notesMasterIdLst>
    <p:notesMasterId r:id="rId8"/>
  </p:notesMasterIdLst>
  <p:sldIdLst>
    <p:sldId id="525" r:id="rId2"/>
    <p:sldId id="526" r:id="rId3"/>
    <p:sldId id="528" r:id="rId4"/>
    <p:sldId id="529" r:id="rId5"/>
    <p:sldId id="532" r:id="rId6"/>
    <p:sldId id="533" r:id="rId7"/>
  </p:sldIdLst>
  <p:sldSz cx="10691813" cy="7559675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3" userDrawn="1">
          <p15:clr>
            <a:srgbClr val="A4A3A4"/>
          </p15:clr>
        </p15:guide>
        <p15:guide id="2" pos="533" userDrawn="1">
          <p15:clr>
            <a:srgbClr val="A4A3A4"/>
          </p15:clr>
        </p15:guide>
        <p15:guide id="3" pos="1077" userDrawn="1">
          <p15:clr>
            <a:srgbClr val="A4A3A4"/>
          </p15:clr>
        </p15:guide>
        <p15:guide id="4" orient="horz" pos="90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Горина Екатерина Леонидовна" initials="ГЕЛ" lastIdx="2" clrIdx="0">
    <p:extLst>
      <p:ext uri="{19B8F6BF-5375-455C-9EA6-DF929625EA0E}">
        <p15:presenceInfo xmlns:p15="http://schemas.microsoft.com/office/powerpoint/2012/main" userId="S-1-5-21-2542494797-2759003736-1566031932-20664" providerId="AD"/>
      </p:ext>
    </p:extLst>
  </p:cmAuthor>
  <p:cmAuthor id="2" name="extrena" initials="e" lastIdx="7" clrIdx="1">
    <p:extLst>
      <p:ext uri="{19B8F6BF-5375-455C-9EA6-DF929625EA0E}">
        <p15:presenceInfo xmlns:p15="http://schemas.microsoft.com/office/powerpoint/2012/main" userId="extre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ECDE"/>
    <a:srgbClr val="ED5338"/>
    <a:srgbClr val="562212"/>
    <a:srgbClr val="C59368"/>
    <a:srgbClr val="F7F2E5"/>
    <a:srgbClr val="000000"/>
    <a:srgbClr val="959595"/>
    <a:srgbClr val="EDD8C2"/>
    <a:srgbClr val="F79647"/>
    <a:srgbClr val="607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526" autoAdjust="0"/>
    <p:restoredTop sz="96374" autoAdjust="0"/>
  </p:normalViewPr>
  <p:slideViewPr>
    <p:cSldViewPr snapToGrid="0">
      <p:cViewPr varScale="1">
        <p:scale>
          <a:sx n="112" d="100"/>
          <a:sy n="112" d="100"/>
        </p:scale>
        <p:origin x="354" y="78"/>
      </p:cViewPr>
      <p:guideLst>
        <p:guide orient="horz" pos="363"/>
        <p:guide pos="533"/>
        <p:guide pos="1077"/>
        <p:guide orient="horz" pos="90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380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326337-D0CD-48D6-A0E1-AD5861E1B0BF}" type="datetimeFigureOut">
              <a:rPr lang="ru-RU" smtClean="0"/>
              <a:pPr/>
              <a:t>22.12.2021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2FB82C-153F-4E5B-9C4D-5017BDDBB9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8213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6477" y="1237197"/>
            <a:ext cx="8018860" cy="2631887"/>
          </a:xfrm>
        </p:spPr>
        <p:txBody>
          <a:bodyPr anchor="b"/>
          <a:lstStyle>
            <a:lvl1pPr algn="ctr">
              <a:defRPr sz="5262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105"/>
            </a:lvl1pPr>
            <a:lvl2pPr marL="400964" indent="0" algn="ctr">
              <a:buNone/>
              <a:defRPr sz="1754"/>
            </a:lvl2pPr>
            <a:lvl3pPr marL="801929" indent="0" algn="ctr">
              <a:buNone/>
              <a:defRPr sz="1579"/>
            </a:lvl3pPr>
            <a:lvl4pPr marL="1202893" indent="0" algn="ctr">
              <a:buNone/>
              <a:defRPr sz="1403"/>
            </a:lvl4pPr>
            <a:lvl5pPr marL="1603858" indent="0" algn="ctr">
              <a:buNone/>
              <a:defRPr sz="1403"/>
            </a:lvl5pPr>
            <a:lvl6pPr marL="2004822" indent="0" algn="ctr">
              <a:buNone/>
              <a:defRPr sz="1403"/>
            </a:lvl6pPr>
            <a:lvl7pPr marL="2405786" indent="0" algn="ctr">
              <a:buNone/>
              <a:defRPr sz="1403"/>
            </a:lvl7pPr>
            <a:lvl8pPr marL="2806751" indent="0" algn="ctr">
              <a:buNone/>
              <a:defRPr sz="1403"/>
            </a:lvl8pPr>
            <a:lvl9pPr marL="3207715" indent="0" algn="ctr">
              <a:buNone/>
              <a:defRPr sz="1403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729D-6DE3-4785-BDC3-95AD7889F248}" type="datetimeFigureOut">
              <a:rPr lang="ru-RU" smtClean="0"/>
              <a:pPr/>
              <a:t>22.12.2021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9C1AD-E551-4CEB-BCD3-CC54D33833DC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95691" y="349217"/>
            <a:ext cx="1278856" cy="368413"/>
          </a:xfrm>
          <a:prstGeom prst="rect">
            <a:avLst/>
          </a:prstGeom>
        </p:spPr>
      </p:pic>
      <p:sp>
        <p:nvSpPr>
          <p:cNvPr id="8" name="Прямоугольник 7"/>
          <p:cNvSpPr/>
          <p:nvPr userDrawn="1"/>
        </p:nvSpPr>
        <p:spPr>
          <a:xfrm>
            <a:off x="837097" y="358775"/>
            <a:ext cx="553490" cy="118333"/>
          </a:xfrm>
          <a:prstGeom prst="rect">
            <a:avLst/>
          </a:prstGeom>
          <a:solidFill>
            <a:srgbClr val="ED53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579"/>
          </a:p>
        </p:txBody>
      </p:sp>
    </p:spTree>
    <p:extLst>
      <p:ext uri="{BB962C8B-B14F-4D97-AF65-F5344CB8AC3E}">
        <p14:creationId xmlns:p14="http://schemas.microsoft.com/office/powerpoint/2010/main" val="301639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729D-6DE3-4785-BDC3-95AD7889F248}" type="datetimeFigureOut">
              <a:rPr lang="ru-RU" smtClean="0"/>
              <a:pPr/>
              <a:t>22.12.2021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9C1AD-E551-4CEB-BCD3-CC54D33833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7409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35062" y="402483"/>
            <a:ext cx="6782619" cy="64064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729D-6DE3-4785-BDC3-95AD7889F248}" type="datetimeFigureOut">
              <a:rPr lang="ru-RU" smtClean="0"/>
              <a:pPr/>
              <a:t>22.12.2021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9C1AD-E551-4CEB-BCD3-CC54D33833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467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729D-6DE3-4785-BDC3-95AD7889F248}" type="datetimeFigureOut">
              <a:rPr lang="ru-RU" smtClean="0"/>
              <a:pPr/>
              <a:t>22.12.2021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9C1AD-E551-4CEB-BCD3-CC54D33833DC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95691" y="349217"/>
            <a:ext cx="1278856" cy="368413"/>
          </a:xfrm>
          <a:prstGeom prst="rect">
            <a:avLst/>
          </a:prstGeom>
        </p:spPr>
      </p:pic>
      <p:sp>
        <p:nvSpPr>
          <p:cNvPr id="8" name="Прямоугольник 7"/>
          <p:cNvSpPr/>
          <p:nvPr userDrawn="1"/>
        </p:nvSpPr>
        <p:spPr>
          <a:xfrm>
            <a:off x="837097" y="358775"/>
            <a:ext cx="553490" cy="118333"/>
          </a:xfrm>
          <a:prstGeom prst="rect">
            <a:avLst/>
          </a:prstGeom>
          <a:solidFill>
            <a:srgbClr val="ED53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579"/>
          </a:p>
        </p:txBody>
      </p:sp>
    </p:spTree>
    <p:extLst>
      <p:ext uri="{BB962C8B-B14F-4D97-AF65-F5344CB8AC3E}">
        <p14:creationId xmlns:p14="http://schemas.microsoft.com/office/powerpoint/2010/main" val="2327863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9493" y="1884670"/>
            <a:ext cx="9221689" cy="3144614"/>
          </a:xfrm>
        </p:spPr>
        <p:txBody>
          <a:bodyPr anchor="b"/>
          <a:lstStyle>
            <a:lvl1pPr>
              <a:defRPr sz="5262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9493" y="5059034"/>
            <a:ext cx="9221689" cy="1653678"/>
          </a:xfrm>
        </p:spPr>
        <p:txBody>
          <a:bodyPr/>
          <a:lstStyle>
            <a:lvl1pPr marL="0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1pPr>
            <a:lvl2pPr marL="400964" indent="0">
              <a:buNone/>
              <a:defRPr sz="1754">
                <a:solidFill>
                  <a:schemeClr val="tx1">
                    <a:tint val="75000"/>
                  </a:schemeClr>
                </a:solidFill>
              </a:defRPr>
            </a:lvl2pPr>
            <a:lvl3pPr marL="801929" indent="0">
              <a:buNone/>
              <a:defRPr sz="1579">
                <a:solidFill>
                  <a:schemeClr val="tx1">
                    <a:tint val="75000"/>
                  </a:schemeClr>
                </a:solidFill>
              </a:defRPr>
            </a:lvl3pPr>
            <a:lvl4pPr marL="1202893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4pPr>
            <a:lvl5pPr marL="1603858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5pPr>
            <a:lvl6pPr marL="2004822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6pPr>
            <a:lvl7pPr marL="2405786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7pPr>
            <a:lvl8pPr marL="2806751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8pPr>
            <a:lvl9pPr marL="3207715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729D-6DE3-4785-BDC3-95AD7889F248}" type="datetimeFigureOut">
              <a:rPr lang="ru-RU" smtClean="0"/>
              <a:pPr/>
              <a:t>22.12.2021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9C1AD-E551-4CEB-BCD3-CC54D33833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7703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729D-6DE3-4785-BDC3-95AD7889F248}" type="datetimeFigureOut">
              <a:rPr lang="ru-RU" smtClean="0"/>
              <a:pPr/>
              <a:t>22.12.2021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9C1AD-E551-4CEB-BCD3-CC54D33833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6455" y="402483"/>
            <a:ext cx="9221689" cy="146118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36455" y="1853171"/>
            <a:ext cx="4523138" cy="908210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0964" indent="0">
              <a:buNone/>
              <a:defRPr sz="1754" b="1"/>
            </a:lvl2pPr>
            <a:lvl3pPr marL="801929" indent="0">
              <a:buNone/>
              <a:defRPr sz="1579" b="1"/>
            </a:lvl3pPr>
            <a:lvl4pPr marL="1202893" indent="0">
              <a:buNone/>
              <a:defRPr sz="1403" b="1"/>
            </a:lvl4pPr>
            <a:lvl5pPr marL="1603858" indent="0">
              <a:buNone/>
              <a:defRPr sz="1403" b="1"/>
            </a:lvl5pPr>
            <a:lvl6pPr marL="2004822" indent="0">
              <a:buNone/>
              <a:defRPr sz="1403" b="1"/>
            </a:lvl6pPr>
            <a:lvl7pPr marL="2405786" indent="0">
              <a:buNone/>
              <a:defRPr sz="1403" b="1"/>
            </a:lvl7pPr>
            <a:lvl8pPr marL="2806751" indent="0">
              <a:buNone/>
              <a:defRPr sz="1403" b="1"/>
            </a:lvl8pPr>
            <a:lvl9pPr marL="3207715" indent="0">
              <a:buNone/>
              <a:defRPr sz="140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36455" y="2761381"/>
            <a:ext cx="4523138" cy="40615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12730" y="1853171"/>
            <a:ext cx="4545413" cy="908210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0964" indent="0">
              <a:buNone/>
              <a:defRPr sz="1754" b="1"/>
            </a:lvl2pPr>
            <a:lvl3pPr marL="801929" indent="0">
              <a:buNone/>
              <a:defRPr sz="1579" b="1"/>
            </a:lvl3pPr>
            <a:lvl4pPr marL="1202893" indent="0">
              <a:buNone/>
              <a:defRPr sz="1403" b="1"/>
            </a:lvl4pPr>
            <a:lvl5pPr marL="1603858" indent="0">
              <a:buNone/>
              <a:defRPr sz="1403" b="1"/>
            </a:lvl5pPr>
            <a:lvl6pPr marL="2004822" indent="0">
              <a:buNone/>
              <a:defRPr sz="1403" b="1"/>
            </a:lvl6pPr>
            <a:lvl7pPr marL="2405786" indent="0">
              <a:buNone/>
              <a:defRPr sz="1403" b="1"/>
            </a:lvl7pPr>
            <a:lvl8pPr marL="2806751" indent="0">
              <a:buNone/>
              <a:defRPr sz="1403" b="1"/>
            </a:lvl8pPr>
            <a:lvl9pPr marL="3207715" indent="0">
              <a:buNone/>
              <a:defRPr sz="140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412730" y="2761381"/>
            <a:ext cx="4545413" cy="40615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729D-6DE3-4785-BDC3-95AD7889F248}" type="datetimeFigureOut">
              <a:rPr lang="ru-RU" smtClean="0"/>
              <a:pPr/>
              <a:t>22.12.2021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9C1AD-E551-4CEB-BCD3-CC54D33833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51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729D-6DE3-4785-BDC3-95AD7889F248}" type="datetimeFigureOut">
              <a:rPr lang="ru-RU" smtClean="0"/>
              <a:pPr/>
              <a:t>22.12.2021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9C1AD-E551-4CEB-BCD3-CC54D33833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6971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729D-6DE3-4785-BDC3-95AD7889F248}" type="datetimeFigureOut">
              <a:rPr lang="ru-RU" smtClean="0"/>
              <a:pPr/>
              <a:t>22.12.2021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9C1AD-E551-4CEB-BCD3-CC54D33833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460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2806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45413" y="1088454"/>
            <a:ext cx="5412730" cy="5372269"/>
          </a:xfrm>
        </p:spPr>
        <p:txBody>
          <a:bodyPr/>
          <a:lstStyle>
            <a:lvl1pPr>
              <a:defRPr sz="2806"/>
            </a:lvl1pPr>
            <a:lvl2pPr>
              <a:defRPr sz="2456"/>
            </a:lvl2pPr>
            <a:lvl3pPr>
              <a:defRPr sz="2105"/>
            </a:lvl3pPr>
            <a:lvl4pPr>
              <a:defRPr sz="1754"/>
            </a:lvl4pPr>
            <a:lvl5pPr>
              <a:defRPr sz="1754"/>
            </a:lvl5pPr>
            <a:lvl6pPr>
              <a:defRPr sz="1754"/>
            </a:lvl6pPr>
            <a:lvl7pPr>
              <a:defRPr sz="1754"/>
            </a:lvl7pPr>
            <a:lvl8pPr>
              <a:defRPr sz="1754"/>
            </a:lvl8pPr>
            <a:lvl9pPr>
              <a:defRPr sz="1754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403"/>
            </a:lvl1pPr>
            <a:lvl2pPr marL="400964" indent="0">
              <a:buNone/>
              <a:defRPr sz="1228"/>
            </a:lvl2pPr>
            <a:lvl3pPr marL="801929" indent="0">
              <a:buNone/>
              <a:defRPr sz="1052"/>
            </a:lvl3pPr>
            <a:lvl4pPr marL="1202893" indent="0">
              <a:buNone/>
              <a:defRPr sz="877"/>
            </a:lvl4pPr>
            <a:lvl5pPr marL="1603858" indent="0">
              <a:buNone/>
              <a:defRPr sz="877"/>
            </a:lvl5pPr>
            <a:lvl6pPr marL="2004822" indent="0">
              <a:buNone/>
              <a:defRPr sz="877"/>
            </a:lvl6pPr>
            <a:lvl7pPr marL="2405786" indent="0">
              <a:buNone/>
              <a:defRPr sz="877"/>
            </a:lvl7pPr>
            <a:lvl8pPr marL="2806751" indent="0">
              <a:buNone/>
              <a:defRPr sz="877"/>
            </a:lvl8pPr>
            <a:lvl9pPr marL="3207715" indent="0">
              <a:buNone/>
              <a:defRPr sz="87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729D-6DE3-4785-BDC3-95AD7889F248}" type="datetimeFigureOut">
              <a:rPr lang="ru-RU" smtClean="0"/>
              <a:pPr/>
              <a:t>22.12.2021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9C1AD-E551-4CEB-BCD3-CC54D33833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4816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2806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45413" y="1088454"/>
            <a:ext cx="5412730" cy="5372269"/>
          </a:xfrm>
        </p:spPr>
        <p:txBody>
          <a:bodyPr/>
          <a:lstStyle>
            <a:lvl1pPr marL="0" indent="0">
              <a:buNone/>
              <a:defRPr sz="2806"/>
            </a:lvl1pPr>
            <a:lvl2pPr marL="400964" indent="0">
              <a:buNone/>
              <a:defRPr sz="2456"/>
            </a:lvl2pPr>
            <a:lvl3pPr marL="801929" indent="0">
              <a:buNone/>
              <a:defRPr sz="2105"/>
            </a:lvl3pPr>
            <a:lvl4pPr marL="1202893" indent="0">
              <a:buNone/>
              <a:defRPr sz="1754"/>
            </a:lvl4pPr>
            <a:lvl5pPr marL="1603858" indent="0">
              <a:buNone/>
              <a:defRPr sz="1754"/>
            </a:lvl5pPr>
            <a:lvl6pPr marL="2004822" indent="0">
              <a:buNone/>
              <a:defRPr sz="1754"/>
            </a:lvl6pPr>
            <a:lvl7pPr marL="2405786" indent="0">
              <a:buNone/>
              <a:defRPr sz="1754"/>
            </a:lvl7pPr>
            <a:lvl8pPr marL="2806751" indent="0">
              <a:buNone/>
              <a:defRPr sz="1754"/>
            </a:lvl8pPr>
            <a:lvl9pPr marL="3207715" indent="0">
              <a:buNone/>
              <a:defRPr sz="1754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403"/>
            </a:lvl1pPr>
            <a:lvl2pPr marL="400964" indent="0">
              <a:buNone/>
              <a:defRPr sz="1228"/>
            </a:lvl2pPr>
            <a:lvl3pPr marL="801929" indent="0">
              <a:buNone/>
              <a:defRPr sz="1052"/>
            </a:lvl3pPr>
            <a:lvl4pPr marL="1202893" indent="0">
              <a:buNone/>
              <a:defRPr sz="877"/>
            </a:lvl4pPr>
            <a:lvl5pPr marL="1603858" indent="0">
              <a:buNone/>
              <a:defRPr sz="877"/>
            </a:lvl5pPr>
            <a:lvl6pPr marL="2004822" indent="0">
              <a:buNone/>
              <a:defRPr sz="877"/>
            </a:lvl6pPr>
            <a:lvl7pPr marL="2405786" indent="0">
              <a:buNone/>
              <a:defRPr sz="877"/>
            </a:lvl7pPr>
            <a:lvl8pPr marL="2806751" indent="0">
              <a:buNone/>
              <a:defRPr sz="877"/>
            </a:lvl8pPr>
            <a:lvl9pPr marL="3207715" indent="0">
              <a:buNone/>
              <a:defRPr sz="87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729D-6DE3-4785-BDC3-95AD7889F248}" type="datetimeFigureOut">
              <a:rPr lang="ru-RU" smtClean="0"/>
              <a:pPr/>
              <a:t>22.12.2021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9C1AD-E551-4CEB-BCD3-CC54D33833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1840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5062" y="402483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735062" y="7006699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0729D-6DE3-4785-BDC3-95AD7889F248}" type="datetimeFigureOut">
              <a:rPr lang="ru-RU" smtClean="0"/>
              <a:pPr/>
              <a:t>22.12.2021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541663" y="7006699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551093" y="7006699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Овал 6"/>
          <p:cNvSpPr/>
          <p:nvPr userDrawn="1"/>
        </p:nvSpPr>
        <p:spPr>
          <a:xfrm>
            <a:off x="10111425" y="7070327"/>
            <a:ext cx="418910" cy="418910"/>
          </a:xfrm>
          <a:prstGeom prst="ellipse">
            <a:avLst/>
          </a:prstGeom>
          <a:solidFill>
            <a:srgbClr val="F7F2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 userDrawn="1"/>
        </p:nvSpPr>
        <p:spPr>
          <a:xfrm>
            <a:off x="10089705" y="7127888"/>
            <a:ext cx="462349" cy="281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B4796126-9FE8-47CA-8F39-CFE5822E4F2F}" type="slidenum">
              <a:rPr lang="ru-RU" sz="1228" smtClean="0">
                <a:solidFill>
                  <a:srgbClr val="562212"/>
                </a:solidFill>
              </a:rPr>
              <a:pPr algn="ctr"/>
              <a:t>‹#›</a:t>
            </a:fld>
            <a:endParaRPr lang="ru-RU" sz="1228" dirty="0">
              <a:solidFill>
                <a:srgbClr val="5622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0285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</p:sldLayoutIdLst>
  <p:txStyles>
    <p:titleStyle>
      <a:lvl1pPr algn="l" defTabSz="801929" rtl="0" eaLnBrk="1" latinLnBrk="0" hangingPunct="1">
        <a:lnSpc>
          <a:spcPct val="90000"/>
        </a:lnSpc>
        <a:spcBef>
          <a:spcPct val="0"/>
        </a:spcBef>
        <a:buNone/>
        <a:defRPr sz="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0482" indent="-200482" algn="l" defTabSz="801929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2456" kern="1200">
          <a:solidFill>
            <a:schemeClr val="tx1"/>
          </a:solidFill>
          <a:latin typeface="+mn-lt"/>
          <a:ea typeface="+mn-ea"/>
          <a:cs typeface="+mn-cs"/>
        </a:defRPr>
      </a:lvl1pPr>
      <a:lvl2pPr marL="601447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02411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3pPr>
      <a:lvl4pPr marL="1403375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804340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205304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606269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3007233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408197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1pPr>
      <a:lvl2pPr marL="400964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2pPr>
      <a:lvl3pPr marL="801929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3pPr>
      <a:lvl4pPr marL="1202893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603858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004822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405786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2806751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207715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vip.1gl.ru/#/document/99/542696999/ZA00MKU2N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5B34DC5-EF43-3948-BE04-D623831B0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ED5338"/>
                </a:solidFill>
              </a:rPr>
              <a:t>Новый режим «Автоматизированная УСН»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BEEDF2C-0E4B-574E-B6B2-34A4D492B7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852" y="1863671"/>
            <a:ext cx="9221689" cy="32770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	ФНС разработала новый </a:t>
            </a:r>
            <a:r>
              <a:rPr lang="ru-RU" dirty="0" err="1"/>
              <a:t>спецрежим</a:t>
            </a:r>
            <a:r>
              <a:rPr lang="ru-RU" dirty="0"/>
              <a:t> для </a:t>
            </a:r>
            <a:r>
              <a:rPr lang="ru-RU" dirty="0" err="1"/>
              <a:t>микропредприятий</a:t>
            </a:r>
            <a:r>
              <a:rPr lang="ru-RU" dirty="0"/>
              <a:t> и малого бизнеса. </a:t>
            </a:r>
          </a:p>
          <a:p>
            <a:pPr marL="0" indent="0">
              <a:buNone/>
            </a:pPr>
            <a:r>
              <a:rPr lang="ru-RU" dirty="0"/>
              <a:t>	Налоги будут считать инспекторы, а выездных проверок не будет!</a:t>
            </a:r>
          </a:p>
          <a:p>
            <a:pPr marL="0" indent="0">
              <a:buNone/>
            </a:pPr>
            <a:r>
              <a:rPr lang="ru-RU" dirty="0"/>
              <a:t>	За работников и за ИП не придется платить взносы в ИФНС. </a:t>
            </a:r>
          </a:p>
          <a:p>
            <a:pPr marL="0" indent="0">
              <a:buNone/>
            </a:pPr>
            <a:r>
              <a:rPr lang="ru-RU" dirty="0"/>
              <a:t>	Но из-за этого ставка по налогу </a:t>
            </a:r>
            <a:r>
              <a:rPr lang="ru-RU" dirty="0" err="1"/>
              <a:t>спецрежима</a:t>
            </a:r>
            <a:r>
              <a:rPr lang="ru-RU" dirty="0"/>
              <a:t> будет </a:t>
            </a:r>
            <a:r>
              <a:rPr lang="ru-RU" u="sng" dirty="0"/>
              <a:t>выше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dirty="0"/>
              <a:t/>
            </a:r>
            <a:br>
              <a:rPr lang="ru-RU" dirty="0"/>
            </a:br>
            <a:endParaRPr lang="ru-RU" sz="1600" i="1" dirty="0"/>
          </a:p>
        </p:txBody>
      </p:sp>
    </p:spTree>
    <p:extLst>
      <p:ext uri="{BB962C8B-B14F-4D97-AF65-F5344CB8AC3E}">
        <p14:creationId xmlns:p14="http://schemas.microsoft.com/office/powerpoint/2010/main" val="2907213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5B34DC5-EF43-3948-BE04-D623831B0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ED5338"/>
                </a:solidFill>
              </a:rPr>
              <a:t>Новый режим «Автоматизированная УСН»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C17D13EC-6732-554C-AC1B-1A198FEC3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062" y="1863671"/>
            <a:ext cx="9221689" cy="4796544"/>
          </a:xfrm>
        </p:spPr>
        <p:txBody>
          <a:bodyPr/>
          <a:lstStyle/>
          <a:p>
            <a:r>
              <a:rPr lang="ru-RU" dirty="0"/>
              <a:t>Новую налоговую систему испытают в регионах, где первыми вводили режим для </a:t>
            </a:r>
            <a:r>
              <a:rPr lang="ru-RU" dirty="0" err="1"/>
              <a:t>самозанятых</a:t>
            </a:r>
            <a:r>
              <a:rPr lang="ru-RU" dirty="0"/>
              <a:t>, — Москве, Московской и Калужской областях, а также в Татарстане. В этих регионах опробовать новый </a:t>
            </a:r>
            <a:r>
              <a:rPr lang="ru-RU" dirty="0" err="1"/>
              <a:t>спецрежим</a:t>
            </a:r>
            <a:r>
              <a:rPr lang="ru-RU" dirty="0"/>
              <a:t> планируют с 1 июля 2022 года. </a:t>
            </a:r>
          </a:p>
          <a:p>
            <a:r>
              <a:rPr lang="ru-RU" dirty="0"/>
              <a:t>Новый </a:t>
            </a:r>
            <a:r>
              <a:rPr lang="ru-RU" dirty="0" err="1"/>
              <a:t>спецрежим</a:t>
            </a:r>
            <a:r>
              <a:rPr lang="ru-RU" dirty="0"/>
              <a:t> рассчитан на организации и ИП с доходом не более </a:t>
            </a:r>
            <a:r>
              <a:rPr lang="ru-RU" dirty="0">
                <a:solidFill>
                  <a:srgbClr val="ED5338"/>
                </a:solidFill>
              </a:rPr>
              <a:t>60 млн руб</a:t>
            </a:r>
            <a:r>
              <a:rPr lang="ru-RU" dirty="0"/>
              <a:t>. с начала года и численностью работников не более </a:t>
            </a:r>
            <a:r>
              <a:rPr lang="ru-RU" dirty="0">
                <a:solidFill>
                  <a:srgbClr val="ED5338"/>
                </a:solidFill>
              </a:rPr>
              <a:t>пяти</a:t>
            </a:r>
            <a:r>
              <a:rPr lang="ru-RU" dirty="0"/>
              <a:t> человек. У организаций остаточная стоимость основных средств по данным бухучета не должна превышать 150 млн руб., а доля участия других организаций – не более 25 процентов, хотя будут исключения </a:t>
            </a:r>
          </a:p>
        </p:txBody>
      </p:sp>
    </p:spTree>
    <p:extLst>
      <p:ext uri="{BB962C8B-B14F-4D97-AF65-F5344CB8AC3E}">
        <p14:creationId xmlns:p14="http://schemas.microsoft.com/office/powerpoint/2010/main" val="1325526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5B34DC5-EF43-3948-BE04-D623831B0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ED5338"/>
                </a:solidFill>
              </a:rPr>
              <a:t>Новый режим «Автоматизированная УСН»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C17D13EC-6732-554C-AC1B-1A198FEC3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4271" y="1584891"/>
            <a:ext cx="9221689" cy="47965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>Как перейти на новый </a:t>
            </a:r>
            <a:r>
              <a:rPr lang="ru-RU" b="1" dirty="0" err="1"/>
              <a:t>спецрежим</a:t>
            </a:r>
            <a:endParaRPr lang="ru-RU" b="1" dirty="0"/>
          </a:p>
          <a:p>
            <a:r>
              <a:rPr lang="ru-RU" dirty="0"/>
              <a:t>Перейти на новый режим можно будет добровольно. Действующие налогоплательщики смогут применять его с начала нового года. Для этого не позднее 31 декабря нужно будет подать уведомление в ИФНС.</a:t>
            </a:r>
          </a:p>
          <a:p>
            <a:r>
              <a:rPr lang="ru-RU" dirty="0"/>
              <a:t>Новые организации и ИП смогут применять </a:t>
            </a:r>
            <a:r>
              <a:rPr lang="ru-RU" dirty="0" err="1"/>
              <a:t>спецрежим</a:t>
            </a:r>
            <a:r>
              <a:rPr lang="ru-RU" dirty="0"/>
              <a:t> с момента регистрации, если уведомят ИФНС в течение 30 календарных дней после постановки на учет. В обоих случаях заявление нужно будет подать через личный кабинет налогоплательщика.</a:t>
            </a:r>
          </a:p>
          <a:p>
            <a:r>
              <a:rPr lang="ru-RU" dirty="0"/>
              <a:t>Закон о проведении эксперимента может вступить в силу уже 1 июля 2022 года. Но в нем нет специальных сроков подачи уведомлений для тех, кто захочет опробовать </a:t>
            </a:r>
            <a:r>
              <a:rPr lang="ru-RU" dirty="0" err="1"/>
              <a:t>спецрежим</a:t>
            </a:r>
            <a:r>
              <a:rPr lang="ru-RU" dirty="0"/>
              <a:t> в середине 2022 года. Этот пробел должны восполнить при доработке законопроекта.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6436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5B34DC5-EF43-3948-BE04-D623831B0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ED5338"/>
                </a:solidFill>
              </a:rPr>
              <a:t>Новый режим «Автоматизированная УСН»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C17D13EC-6732-554C-AC1B-1A198FEC3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4271" y="1584891"/>
            <a:ext cx="9221689" cy="4796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>Утрата права на АУСН и переход на УСН или ЕСХН</a:t>
            </a:r>
          </a:p>
          <a:p>
            <a:r>
              <a:rPr lang="ru-RU" dirty="0"/>
              <a:t>Право на автоматизированную упрощенку будет утрачено с начала календарного месяца, в котором нарушены условия </a:t>
            </a:r>
            <a:r>
              <a:rPr lang="ru-RU" dirty="0" err="1"/>
              <a:t>спецрежима</a:t>
            </a:r>
            <a:r>
              <a:rPr lang="ru-RU" dirty="0"/>
              <a:t>. Не позднее 15-го числа следующего месяца об утрате права на </a:t>
            </a:r>
            <a:r>
              <a:rPr lang="ru-RU" dirty="0" err="1"/>
              <a:t>спецрежим</a:t>
            </a:r>
            <a:r>
              <a:rPr lang="ru-RU" dirty="0"/>
              <a:t> нужно сообщить в инспекцию – через личный кабинет налогоплательщика или уполномоченный банк.</a:t>
            </a:r>
          </a:p>
          <a:p>
            <a:r>
              <a:rPr lang="ru-RU" dirty="0"/>
              <a:t>Вместе с уведомлением об утрате права на новый </a:t>
            </a:r>
            <a:r>
              <a:rPr lang="ru-RU" dirty="0" err="1"/>
              <a:t>спецрежим</a:t>
            </a:r>
            <a:r>
              <a:rPr lang="ru-RU" dirty="0"/>
              <a:t> можно подать уведомление о переходе на УСН или ЕСХН. Тогда упрощенку и ЕСХН можно применять с начала месяца, в котором утрачено право на АУСН. Если утрату права на АУСН выявят инспекторы и сообщат об этом налогоплательщику, уведомление о переходе на УСН или ЕСХН нужно будет подать в течение 30 дней со дня получения уведомления от ИФНС.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0236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5B34DC5-EF43-3948-BE04-D623831B0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ED5338"/>
                </a:solidFill>
              </a:rPr>
              <a:t>Сравнение УСН и АУСН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C17D13EC-6732-554C-AC1B-1A198FEC3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4271" y="1584891"/>
            <a:ext cx="9221689" cy="47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xmlns="" id="{F56F53C3-D068-2F4C-BEDF-EB2B74FC28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9023409"/>
              </p:ext>
            </p:extLst>
          </p:nvPr>
        </p:nvGraphicFramePr>
        <p:xfrm>
          <a:off x="645853" y="1473378"/>
          <a:ext cx="9400107" cy="5072388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1696982">
                  <a:extLst>
                    <a:ext uri="{9D8B030D-6E8A-4147-A177-3AD203B41FA5}">
                      <a16:colId xmlns:a16="http://schemas.microsoft.com/office/drawing/2014/main" xmlns="" val="635671200"/>
                    </a:ext>
                  </a:extLst>
                </a:gridCol>
                <a:gridCol w="2281042">
                  <a:extLst>
                    <a:ext uri="{9D8B030D-6E8A-4147-A177-3AD203B41FA5}">
                      <a16:colId xmlns:a16="http://schemas.microsoft.com/office/drawing/2014/main" xmlns="" val="3538128285"/>
                    </a:ext>
                  </a:extLst>
                </a:gridCol>
                <a:gridCol w="2437735">
                  <a:extLst>
                    <a:ext uri="{9D8B030D-6E8A-4147-A177-3AD203B41FA5}">
                      <a16:colId xmlns:a16="http://schemas.microsoft.com/office/drawing/2014/main" xmlns="" val="3476507557"/>
                    </a:ext>
                  </a:extLst>
                </a:gridCol>
                <a:gridCol w="2984348">
                  <a:extLst>
                    <a:ext uri="{9D8B030D-6E8A-4147-A177-3AD203B41FA5}">
                      <a16:colId xmlns:a16="http://schemas.microsoft.com/office/drawing/2014/main" xmlns="" val="1995390033"/>
                    </a:ext>
                  </a:extLst>
                </a:gridCol>
              </a:tblGrid>
              <a:tr h="495446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Признак </a:t>
                      </a: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Объект </a:t>
                      </a: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АУСН</a:t>
                      </a: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УСН</a:t>
                      </a: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84291930"/>
                  </a:ext>
                </a:extLst>
              </a:tr>
              <a:tr h="1439232">
                <a:tc rowSpan="2">
                  <a:txBody>
                    <a:bodyPr/>
                    <a:lstStyle/>
                    <a:p>
                      <a:r>
                        <a:rPr lang="ru-RU" sz="1400" b="1" dirty="0">
                          <a:effectLst/>
                        </a:rPr>
                        <a:t>Ставка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effectLst/>
                        </a:rPr>
                        <a:t>«Доходы»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effectLst/>
                        </a:rPr>
                        <a:t>8%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effectLst/>
                        </a:rPr>
                        <a:t>6% или пониженная ставка региона. </a:t>
                      </a:r>
                      <a:br>
                        <a:rPr lang="ru-RU" sz="1400" b="1" dirty="0">
                          <a:effectLst/>
                        </a:rPr>
                      </a:br>
                      <a:r>
                        <a:rPr lang="ru-RU" sz="1400" b="1" dirty="0">
                          <a:effectLst/>
                        </a:rPr>
                        <a:t>8% — при превышении лимитов на УСН по доходам и средней численности работников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80543938"/>
                  </a:ext>
                </a:extLst>
              </a:tr>
              <a:tr h="14392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effectLst/>
                        </a:rPr>
                        <a:t>«Доходы минус расходы»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effectLst/>
                        </a:rPr>
                        <a:t>20%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effectLst/>
                        </a:rPr>
                        <a:t>15% или пониженная ставка региона.</a:t>
                      </a:r>
                      <a:br>
                        <a:rPr lang="ru-RU" sz="1400" b="1" dirty="0">
                          <a:effectLst/>
                        </a:rPr>
                      </a:br>
                      <a:r>
                        <a:rPr lang="ru-RU" sz="1400" b="1" dirty="0">
                          <a:effectLst/>
                        </a:rPr>
                        <a:t>20% — при превышении лимитов на УСН по доходам и средней численности работников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34297037"/>
                  </a:ext>
                </a:extLst>
              </a:tr>
              <a:tr h="563752">
                <a:tc rowSpan="2">
                  <a:txBody>
                    <a:bodyPr/>
                    <a:lstStyle/>
                    <a:p>
                      <a:r>
                        <a:rPr lang="ru-RU" sz="1400" b="1" dirty="0">
                          <a:effectLst/>
                          <a:latin typeface="+mn-lt"/>
                        </a:rPr>
                        <a:t>Минимальный налог</a:t>
                      </a:r>
                      <a:endParaRPr lang="ru-RU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effectLst/>
                        </a:rPr>
                        <a:t>«Доходы»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>
                          <a:effectLst/>
                        </a:rPr>
                        <a:t>Нет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effectLst/>
                        </a:rPr>
                        <a:t>Нет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49588290"/>
                  </a:ext>
                </a:extLst>
              </a:tr>
              <a:tr h="5637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effectLst/>
                          <a:latin typeface="+mn-lt"/>
                        </a:rPr>
                        <a:t>«Доходы минус расходы»</a:t>
                      </a:r>
                      <a:endParaRPr lang="ru-RU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effectLst/>
                          <a:latin typeface="+mn-lt"/>
                        </a:rPr>
                        <a:t>3% от доходов</a:t>
                      </a:r>
                      <a:endParaRPr lang="ru-RU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effectLst/>
                          <a:latin typeface="+mn-lt"/>
                        </a:rPr>
                        <a:t>1% от доходов</a:t>
                      </a:r>
                      <a:endParaRPr lang="ru-RU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33159054"/>
                  </a:ext>
                </a:extLst>
              </a:tr>
              <a:tr h="570974">
                <a:tc>
                  <a:txBody>
                    <a:bodyPr/>
                    <a:lstStyle/>
                    <a:p>
                      <a:r>
                        <a:rPr lang="ru-RU" sz="12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Страховые взносы за работников и за ИП</a:t>
                      </a: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Независимо от объекта</a:t>
                      </a: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Нет</a:t>
                      </a: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Есть</a:t>
                      </a: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93049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9588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5B34DC5-EF43-3948-BE04-D623831B0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ED5338"/>
                </a:solidFill>
              </a:rPr>
              <a:t>Сравнение УСН и АУСН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C17D13EC-6732-554C-AC1B-1A198FEC3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4271" y="1584891"/>
            <a:ext cx="9221689" cy="47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xmlns="" id="{F56F53C3-D068-2F4C-BEDF-EB2B74FC28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6002546"/>
              </p:ext>
            </p:extLst>
          </p:nvPr>
        </p:nvGraphicFramePr>
        <p:xfrm>
          <a:off x="735062" y="1473379"/>
          <a:ext cx="9310897" cy="4054970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1680877">
                  <a:extLst>
                    <a:ext uri="{9D8B030D-6E8A-4147-A177-3AD203B41FA5}">
                      <a16:colId xmlns:a16="http://schemas.microsoft.com/office/drawing/2014/main" xmlns="" val="635671200"/>
                    </a:ext>
                  </a:extLst>
                </a:gridCol>
                <a:gridCol w="2259394">
                  <a:extLst>
                    <a:ext uri="{9D8B030D-6E8A-4147-A177-3AD203B41FA5}">
                      <a16:colId xmlns:a16="http://schemas.microsoft.com/office/drawing/2014/main" xmlns="" val="3538128285"/>
                    </a:ext>
                  </a:extLst>
                </a:gridCol>
                <a:gridCol w="2414600">
                  <a:extLst>
                    <a:ext uri="{9D8B030D-6E8A-4147-A177-3AD203B41FA5}">
                      <a16:colId xmlns:a16="http://schemas.microsoft.com/office/drawing/2014/main" xmlns="" val="3476507557"/>
                    </a:ext>
                  </a:extLst>
                </a:gridCol>
                <a:gridCol w="2956026">
                  <a:extLst>
                    <a:ext uri="{9D8B030D-6E8A-4147-A177-3AD203B41FA5}">
                      <a16:colId xmlns:a16="http://schemas.microsoft.com/office/drawing/2014/main" xmlns="" val="1995390033"/>
                    </a:ext>
                  </a:extLst>
                </a:gridCol>
              </a:tblGrid>
              <a:tr h="473949">
                <a:tc>
                  <a:txBody>
                    <a:bodyPr/>
                    <a:lstStyle/>
                    <a:p>
                      <a:r>
                        <a:rPr lang="ru-RU" sz="12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Книга учета</a:t>
                      </a: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Независимо от объекта</a:t>
                      </a: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Нет</a:t>
                      </a: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Есть</a:t>
                      </a: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45394157"/>
                  </a:ext>
                </a:extLst>
              </a:tr>
              <a:tr h="670442">
                <a:tc>
                  <a:txBody>
                    <a:bodyPr/>
                    <a:lstStyle/>
                    <a:p>
                      <a:r>
                        <a:rPr lang="ru-RU" sz="12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Отчетность</a:t>
                      </a: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Независимо от объекта</a:t>
                      </a: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Нет декларации по единому налогу, отчетности по НДФЛ и страховым взносам</a:t>
                      </a: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Есть декларация по единому налогу, отчетность по НДФЛ и страховым взносам в ИФНС и ФСС</a:t>
                      </a: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92435136"/>
                  </a:ext>
                </a:extLst>
              </a:tr>
              <a:tr h="860864">
                <a:tc>
                  <a:txBody>
                    <a:bodyPr/>
                    <a:lstStyle/>
                    <a:p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Сотрудники </a:t>
                      </a: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Независимо от объекта</a:t>
                      </a: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Максимум 5. Нельзя платить зарплату наличными и доходы со ставкой, отличной от 13%</a:t>
                      </a: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Максимум 100.</a:t>
                      </a:r>
                      <a:b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Нет ограничений по видам выплачиваемых доходов и способам выплаты</a:t>
                      </a: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80027246"/>
                  </a:ext>
                </a:extLst>
              </a:tr>
              <a:tr h="518409">
                <a:tc>
                  <a:txBody>
                    <a:bodyPr/>
                    <a:lstStyle/>
                    <a:p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Совмещение с патентом ИП</a:t>
                      </a: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Независимо от объекта</a:t>
                      </a: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Запрещено</a:t>
                      </a: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Разрешено</a:t>
                      </a: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24055591"/>
                  </a:ext>
                </a:extLst>
              </a:tr>
              <a:tr h="860864">
                <a:tc rowSpan="2">
                  <a:txBody>
                    <a:bodyPr/>
                    <a:lstStyle/>
                    <a:p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Расходы</a:t>
                      </a: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«Доходы»</a:t>
                      </a: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Нет.</a:t>
                      </a:r>
                      <a:b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Авансовые платежи и налог можно уменьшить на уплаченный торговый сбор</a:t>
                      </a: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Нет.</a:t>
                      </a:r>
                      <a:b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Авансовые платежи и налог можно уменьшить на страховые взносы и больничные за счет работодателя, а также торговый сбор</a:t>
                      </a: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05734293"/>
                  </a:ext>
                </a:extLst>
              </a:tr>
              <a:tr h="6704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2EC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«Доходы минус расходы»</a:t>
                      </a: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Закрытого перечня расходов нет. Расходы, которые нельзя учесть, поименованы в законе</a:t>
                      </a: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Налоговую базу уменьшают на расходы из </a:t>
                      </a:r>
                      <a:r>
                        <a:rPr lang="ru-RU" sz="1200" b="1" u="sng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hlinkClick r:id="rId2"/>
                        </a:rPr>
                        <a:t>статьи 346.16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НК</a:t>
                      </a:r>
                    </a:p>
                  </a:txBody>
                  <a:tcPr marL="95250" marR="95250" marT="47625" marB="47625">
                    <a:solidFill>
                      <a:srgbClr val="F2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39225838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15A3F53-9392-9E46-81A5-27715ABAD086}"/>
              </a:ext>
            </a:extLst>
          </p:cNvPr>
          <p:cNvSpPr txBox="1"/>
          <p:nvPr/>
        </p:nvSpPr>
        <p:spPr>
          <a:xfrm>
            <a:off x="1212167" y="5528350"/>
            <a:ext cx="84458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b="1" dirty="0"/>
          </a:p>
          <a:p>
            <a:r>
              <a:rPr lang="ru-RU" dirty="0"/>
              <a:t>На новом </a:t>
            </a:r>
            <a:r>
              <a:rPr lang="ru-RU" dirty="0" err="1"/>
              <a:t>спецрежиме</a:t>
            </a:r>
            <a:r>
              <a:rPr lang="ru-RU" dirty="0"/>
              <a:t> не придется сдавать декларацию по единому налогу. Организации и ИП не будут отчитываться по формам 6-НДФЛ, РСВ и 4-ФСС. Отчетность по НДФЛ инспекторы получат из банка. Сведения, необходимые для формирования отчетности, банк будет получать от работодателей.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33022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9150</TotalTime>
  <Words>228</Words>
  <Application>Microsoft Office PowerPoint</Application>
  <PresentationFormat>Произвольный</PresentationFormat>
  <Paragraphs>69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Новый режим «Автоматизированная УСН»</vt:lpstr>
      <vt:lpstr>Новый режим «Автоматизированная УСН»</vt:lpstr>
      <vt:lpstr>Новый режим «Автоматизированная УСН»</vt:lpstr>
      <vt:lpstr>Новый режим «Автоматизированная УСН»</vt:lpstr>
      <vt:lpstr>Сравнение УСН и АУСН</vt:lpstr>
      <vt:lpstr>Сравнение УСН и АУСН</vt:lpstr>
    </vt:vector>
  </TitlesOfParts>
  <Company>Synergy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Горина Екатерина Леонидовна</dc:creator>
  <cp:lastModifiedBy>Анна Котова</cp:lastModifiedBy>
  <cp:revision>702</cp:revision>
  <cp:lastPrinted>2019-05-25T08:03:43Z</cp:lastPrinted>
  <dcterms:created xsi:type="dcterms:W3CDTF">2019-04-26T08:56:54Z</dcterms:created>
  <dcterms:modified xsi:type="dcterms:W3CDTF">2021-12-22T04:57:46Z</dcterms:modified>
</cp:coreProperties>
</file>